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2" r:id="rId2"/>
    <p:sldId id="287" r:id="rId3"/>
    <p:sldId id="286" r:id="rId4"/>
    <p:sldId id="288" r:id="rId5"/>
    <p:sldId id="298" r:id="rId6"/>
    <p:sldId id="290" r:id="rId7"/>
    <p:sldId id="285" r:id="rId8"/>
    <p:sldId id="284" r:id="rId9"/>
    <p:sldId id="291" r:id="rId10"/>
    <p:sldId id="292" r:id="rId11"/>
    <p:sldId id="293" r:id="rId12"/>
    <p:sldId id="294" r:id="rId13"/>
    <p:sldId id="295" r:id="rId14"/>
    <p:sldId id="296" r:id="rId15"/>
    <p:sldId id="297" r:id="rId16"/>
    <p:sldId id="301" r:id="rId17"/>
    <p:sldId id="276" r:id="rId18"/>
    <p:sldId id="289" r:id="rId19"/>
    <p:sldId id="299" r:id="rId20"/>
    <p:sldId id="300" r:id="rId21"/>
    <p:sldId id="302" r:id="rId2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de Microsoft Office" initials="UdMO" lastIdx="1" clrIdx="0">
    <p:extLst>
      <p:ext uri="{19B8F6BF-5375-455C-9EA6-DF929625EA0E}">
        <p15:presenceInfo xmlns:p15="http://schemas.microsoft.com/office/powerpoint/2012/main" userId="" providerId=""/>
      </p:ext>
    </p:extLst>
  </p:cmAuthor>
  <p:cmAuthor id="2" name="Utilisateur de Microsoft Office" initials="UdMO [2]" lastIdx="1" clrIdx="1">
    <p:extLst>
      <p:ext uri="{19B8F6BF-5375-455C-9EA6-DF929625EA0E}">
        <p15:presenceInfo xmlns:p15="http://schemas.microsoft.com/office/powerpoint/2012/main" userId="" providerI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FF00"/>
    <a:srgbClr val="FFFF66"/>
    <a:srgbClr val="505050"/>
    <a:srgbClr val="9E1F63"/>
    <a:srgbClr val="7545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2"/>
    <p:restoredTop sz="82496"/>
  </p:normalViewPr>
  <p:slideViewPr>
    <p:cSldViewPr>
      <p:cViewPr>
        <p:scale>
          <a:sx n="84" d="100"/>
          <a:sy n="84" d="100"/>
        </p:scale>
        <p:origin x="144"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ean-Luc:Desktop:BOULOT%20en%20chantier:Inspection:Formation:Formation%20de%20formateurs:Algorithmique:Fre&#769;quence%20des%20lettres%20par%20langu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ean-Luc:Desktop:BOULOT%20en%20chantier:Inspection:Formation:Formation%20de%20formateurs:Algorithmique:Fre&#769;quence%20des%20lettres%20par%20langu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ean-Luc:Desktop:BOULOT%20en%20chantier:Inspection:Formation:Formation%20de%20formateurs:Algorithmique:Fre&#769;quence%20des%20lettres%20par%20langu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ean-Luc:Desktop:BOULOT%20en%20chantier:Inspection:Formation:Formation%20de%20formateurs:Algorithmique:Fre&#769;quence%20des%20lettres%20par%20langu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Jean-Luc:Desktop:BOULOT%20en%20chantier:Inspection:Formation:Formation%20de%20formateurs:Algorithmique:Fre&#769;quence%20des%20lettres%20par%20langu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Jean-Luc:Desktop:BOULOT%20en%20chantier:Inspection:Formation:Formation%20de%20formateurs:Algorithmique:Fre&#769;quence%20des%20lettres%20par%20langu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'[Fréquence des lettres par langues.xlsx]Feuil1'!$B$1</c:f>
              <c:strCache>
                <c:ptCount val="1"/>
                <c:pt idx="0">
                  <c:v>Français</c:v>
                </c:pt>
              </c:strCache>
            </c:strRef>
          </c:tx>
          <c:invertIfNegative val="0"/>
          <c:cat>
            <c:strRef>
              <c:f>'[Fréquence des lettres par langues.xlsx]Feuil1'!$A$2:$A$27</c:f>
              <c:strCache>
                <c:ptCount val="26"/>
                <c:pt idx="0">
                  <c:v>a</c:v>
                </c:pt>
                <c:pt idx="1">
                  <c:v>b</c:v>
                </c:pt>
                <c:pt idx="2">
                  <c:v>c</c:v>
                </c:pt>
                <c:pt idx="3">
                  <c:v>d</c:v>
                </c:pt>
                <c:pt idx="4">
                  <c:v>e</c:v>
                </c:pt>
                <c:pt idx="5">
                  <c:v>f</c:v>
                </c:pt>
                <c:pt idx="6">
                  <c:v>g</c:v>
                </c:pt>
                <c:pt idx="7">
                  <c:v>h</c:v>
                </c:pt>
                <c:pt idx="8">
                  <c:v>i</c:v>
                </c:pt>
                <c:pt idx="9">
                  <c:v>j</c:v>
                </c:pt>
                <c:pt idx="10">
                  <c:v>k</c:v>
                </c:pt>
                <c:pt idx="11">
                  <c:v>l</c:v>
                </c:pt>
                <c:pt idx="12">
                  <c:v>m</c:v>
                </c:pt>
                <c:pt idx="13">
                  <c:v>n</c:v>
                </c:pt>
                <c:pt idx="14">
                  <c:v>o</c:v>
                </c:pt>
                <c:pt idx="15">
                  <c:v>p</c:v>
                </c:pt>
                <c:pt idx="16">
                  <c:v>q</c:v>
                </c:pt>
                <c:pt idx="17">
                  <c:v>r</c:v>
                </c:pt>
                <c:pt idx="18">
                  <c:v>s</c:v>
                </c:pt>
                <c:pt idx="19">
                  <c:v>t</c:v>
                </c:pt>
                <c:pt idx="20">
                  <c:v>u</c:v>
                </c:pt>
                <c:pt idx="21">
                  <c:v>v</c:v>
                </c:pt>
                <c:pt idx="22">
                  <c:v>w</c:v>
                </c:pt>
                <c:pt idx="23">
                  <c:v>x</c:v>
                </c:pt>
                <c:pt idx="24">
                  <c:v>y</c:v>
                </c:pt>
                <c:pt idx="25">
                  <c:v>z</c:v>
                </c:pt>
              </c:strCache>
            </c:strRef>
          </c:cat>
          <c:val>
            <c:numRef>
              <c:f>'[Fréquence des lettres par langues.xlsx]Feuil1'!$B$2:$B$27</c:f>
              <c:numCache>
                <c:formatCode>General</c:formatCode>
                <c:ptCount val="26"/>
                <c:pt idx="0">
                  <c:v>7.636</c:v>
                </c:pt>
                <c:pt idx="1">
                  <c:v>0.901</c:v>
                </c:pt>
                <c:pt idx="2">
                  <c:v>3.26</c:v>
                </c:pt>
                <c:pt idx="3">
                  <c:v>3.669</c:v>
                </c:pt>
                <c:pt idx="4">
                  <c:v>14.715</c:v>
                </c:pt>
                <c:pt idx="5">
                  <c:v>1.066</c:v>
                </c:pt>
                <c:pt idx="6">
                  <c:v>0.866</c:v>
                </c:pt>
                <c:pt idx="7">
                  <c:v>0.737</c:v>
                </c:pt>
                <c:pt idx="8">
                  <c:v>7.529</c:v>
                </c:pt>
                <c:pt idx="9">
                  <c:v>0.613</c:v>
                </c:pt>
                <c:pt idx="10">
                  <c:v>0.049</c:v>
                </c:pt>
                <c:pt idx="11">
                  <c:v>5.456</c:v>
                </c:pt>
                <c:pt idx="12">
                  <c:v>2.968</c:v>
                </c:pt>
                <c:pt idx="13">
                  <c:v>7.095</c:v>
                </c:pt>
                <c:pt idx="14">
                  <c:v>5.796</c:v>
                </c:pt>
                <c:pt idx="15">
                  <c:v>2.521</c:v>
                </c:pt>
                <c:pt idx="16">
                  <c:v>1.362</c:v>
                </c:pt>
                <c:pt idx="17">
                  <c:v>6.693</c:v>
                </c:pt>
                <c:pt idx="18">
                  <c:v>7.948</c:v>
                </c:pt>
                <c:pt idx="19">
                  <c:v>7.244</c:v>
                </c:pt>
                <c:pt idx="20">
                  <c:v>6.311</c:v>
                </c:pt>
                <c:pt idx="21">
                  <c:v>1.838</c:v>
                </c:pt>
                <c:pt idx="22">
                  <c:v>0.074</c:v>
                </c:pt>
                <c:pt idx="23">
                  <c:v>0.427</c:v>
                </c:pt>
                <c:pt idx="24">
                  <c:v>0.128</c:v>
                </c:pt>
                <c:pt idx="25">
                  <c:v>0.326</c:v>
                </c:pt>
              </c:numCache>
            </c:numRef>
          </c:val>
        </c:ser>
        <c:dLbls>
          <c:showLegendKey val="0"/>
          <c:showVal val="0"/>
          <c:showCatName val="0"/>
          <c:showSerName val="0"/>
          <c:showPercent val="0"/>
          <c:showBubbleSize val="0"/>
        </c:dLbls>
        <c:gapWidth val="150"/>
        <c:axId val="-2106712784"/>
        <c:axId val="-2106626528"/>
      </c:barChart>
      <c:catAx>
        <c:axId val="-2106712784"/>
        <c:scaling>
          <c:orientation val="minMax"/>
        </c:scaling>
        <c:delete val="0"/>
        <c:axPos val="b"/>
        <c:numFmt formatCode="General" sourceLinked="0"/>
        <c:majorTickMark val="out"/>
        <c:minorTickMark val="none"/>
        <c:tickLblPos val="nextTo"/>
        <c:crossAx val="-2106626528"/>
        <c:crosses val="autoZero"/>
        <c:auto val="1"/>
        <c:lblAlgn val="ctr"/>
        <c:lblOffset val="100"/>
        <c:noMultiLvlLbl val="0"/>
      </c:catAx>
      <c:valAx>
        <c:axId val="-2106626528"/>
        <c:scaling>
          <c:orientation val="minMax"/>
        </c:scaling>
        <c:delete val="0"/>
        <c:axPos val="l"/>
        <c:majorGridlines/>
        <c:numFmt formatCode="General" sourceLinked="1"/>
        <c:majorTickMark val="out"/>
        <c:minorTickMark val="none"/>
        <c:tickLblPos val="nextTo"/>
        <c:crossAx val="-210671278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'[Fréquence des lettres par langues.xlsx]Feuil1'!$C$1</c:f>
              <c:strCache>
                <c:ptCount val="1"/>
                <c:pt idx="0">
                  <c:v>Allemand</c:v>
                </c:pt>
              </c:strCache>
            </c:strRef>
          </c:tx>
          <c:invertIfNegative val="0"/>
          <c:cat>
            <c:strRef>
              <c:f>'[Fréquence des lettres par langues.xlsx]Feuil1'!$A$2:$A$27</c:f>
              <c:strCache>
                <c:ptCount val="26"/>
                <c:pt idx="0">
                  <c:v>a</c:v>
                </c:pt>
                <c:pt idx="1">
                  <c:v>b</c:v>
                </c:pt>
                <c:pt idx="2">
                  <c:v>c</c:v>
                </c:pt>
                <c:pt idx="3">
                  <c:v>d</c:v>
                </c:pt>
                <c:pt idx="4">
                  <c:v>e</c:v>
                </c:pt>
                <c:pt idx="5">
                  <c:v>f</c:v>
                </c:pt>
                <c:pt idx="6">
                  <c:v>g</c:v>
                </c:pt>
                <c:pt idx="7">
                  <c:v>h</c:v>
                </c:pt>
                <c:pt idx="8">
                  <c:v>i</c:v>
                </c:pt>
                <c:pt idx="9">
                  <c:v>j</c:v>
                </c:pt>
                <c:pt idx="10">
                  <c:v>k</c:v>
                </c:pt>
                <c:pt idx="11">
                  <c:v>l</c:v>
                </c:pt>
                <c:pt idx="12">
                  <c:v>m</c:v>
                </c:pt>
                <c:pt idx="13">
                  <c:v>n</c:v>
                </c:pt>
                <c:pt idx="14">
                  <c:v>o</c:v>
                </c:pt>
                <c:pt idx="15">
                  <c:v>p</c:v>
                </c:pt>
                <c:pt idx="16">
                  <c:v>q</c:v>
                </c:pt>
                <c:pt idx="17">
                  <c:v>r</c:v>
                </c:pt>
                <c:pt idx="18">
                  <c:v>s</c:v>
                </c:pt>
                <c:pt idx="19">
                  <c:v>t</c:v>
                </c:pt>
                <c:pt idx="20">
                  <c:v>u</c:v>
                </c:pt>
                <c:pt idx="21">
                  <c:v>v</c:v>
                </c:pt>
                <c:pt idx="22">
                  <c:v>w</c:v>
                </c:pt>
                <c:pt idx="23">
                  <c:v>x</c:v>
                </c:pt>
                <c:pt idx="24">
                  <c:v>y</c:v>
                </c:pt>
                <c:pt idx="25">
                  <c:v>z</c:v>
                </c:pt>
              </c:strCache>
            </c:strRef>
          </c:cat>
          <c:val>
            <c:numRef>
              <c:f>'[Fréquence des lettres par langues.xlsx]Feuil1'!$C$2:$C$27</c:f>
              <c:numCache>
                <c:formatCode>General</c:formatCode>
                <c:ptCount val="26"/>
                <c:pt idx="0">
                  <c:v>6.516</c:v>
                </c:pt>
                <c:pt idx="1">
                  <c:v>1.886</c:v>
                </c:pt>
                <c:pt idx="2">
                  <c:v>2.732</c:v>
                </c:pt>
                <c:pt idx="3">
                  <c:v>5.076</c:v>
                </c:pt>
                <c:pt idx="4">
                  <c:v>16.396</c:v>
                </c:pt>
                <c:pt idx="5">
                  <c:v>1.656</c:v>
                </c:pt>
                <c:pt idx="6">
                  <c:v>3.009</c:v>
                </c:pt>
                <c:pt idx="7">
                  <c:v>4.577</c:v>
                </c:pt>
                <c:pt idx="8">
                  <c:v>6.55</c:v>
                </c:pt>
                <c:pt idx="9">
                  <c:v>0.268</c:v>
                </c:pt>
                <c:pt idx="10">
                  <c:v>1.417</c:v>
                </c:pt>
                <c:pt idx="11">
                  <c:v>3.437</c:v>
                </c:pt>
                <c:pt idx="12">
                  <c:v>2.534</c:v>
                </c:pt>
                <c:pt idx="13">
                  <c:v>9.776</c:v>
                </c:pt>
                <c:pt idx="14">
                  <c:v>2.594</c:v>
                </c:pt>
                <c:pt idx="15">
                  <c:v>0.67</c:v>
                </c:pt>
                <c:pt idx="16">
                  <c:v>0.018</c:v>
                </c:pt>
                <c:pt idx="17">
                  <c:v>7.003</c:v>
                </c:pt>
                <c:pt idx="18">
                  <c:v>7.27</c:v>
                </c:pt>
                <c:pt idx="19">
                  <c:v>6.153999999999995</c:v>
                </c:pt>
                <c:pt idx="20">
                  <c:v>4.165999999999994</c:v>
                </c:pt>
                <c:pt idx="21">
                  <c:v>0.846</c:v>
                </c:pt>
                <c:pt idx="22">
                  <c:v>1.921</c:v>
                </c:pt>
                <c:pt idx="23">
                  <c:v>0.034</c:v>
                </c:pt>
                <c:pt idx="24">
                  <c:v>0.039</c:v>
                </c:pt>
                <c:pt idx="25">
                  <c:v>1.134</c:v>
                </c:pt>
              </c:numCache>
            </c:numRef>
          </c:val>
        </c:ser>
        <c:dLbls>
          <c:showLegendKey val="0"/>
          <c:showVal val="0"/>
          <c:showCatName val="0"/>
          <c:showSerName val="0"/>
          <c:showPercent val="0"/>
          <c:showBubbleSize val="0"/>
        </c:dLbls>
        <c:gapWidth val="150"/>
        <c:axId val="-2107464400"/>
        <c:axId val="-2107479904"/>
      </c:barChart>
      <c:catAx>
        <c:axId val="-2107464400"/>
        <c:scaling>
          <c:orientation val="minMax"/>
        </c:scaling>
        <c:delete val="0"/>
        <c:axPos val="b"/>
        <c:numFmt formatCode="General" sourceLinked="0"/>
        <c:majorTickMark val="out"/>
        <c:minorTickMark val="none"/>
        <c:tickLblPos val="nextTo"/>
        <c:crossAx val="-2107479904"/>
        <c:crosses val="autoZero"/>
        <c:auto val="1"/>
        <c:lblAlgn val="ctr"/>
        <c:lblOffset val="100"/>
        <c:noMultiLvlLbl val="0"/>
      </c:catAx>
      <c:valAx>
        <c:axId val="-2107479904"/>
        <c:scaling>
          <c:orientation val="minMax"/>
        </c:scaling>
        <c:delete val="0"/>
        <c:axPos val="l"/>
        <c:majorGridlines/>
        <c:numFmt formatCode="General" sourceLinked="1"/>
        <c:majorTickMark val="out"/>
        <c:minorTickMark val="none"/>
        <c:tickLblPos val="nextTo"/>
        <c:crossAx val="-210746440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'[Fréquence des lettres par langues.xlsx]Feuil1'!$D$1</c:f>
              <c:strCache>
                <c:ptCount val="1"/>
                <c:pt idx="0">
                  <c:v>Espagnol</c:v>
                </c:pt>
              </c:strCache>
            </c:strRef>
          </c:tx>
          <c:invertIfNegative val="0"/>
          <c:cat>
            <c:strRef>
              <c:f>'[Fréquence des lettres par langues.xlsx]Feuil1'!$A$2:$A$27</c:f>
              <c:strCache>
                <c:ptCount val="26"/>
                <c:pt idx="0">
                  <c:v>a</c:v>
                </c:pt>
                <c:pt idx="1">
                  <c:v>b</c:v>
                </c:pt>
                <c:pt idx="2">
                  <c:v>c</c:v>
                </c:pt>
                <c:pt idx="3">
                  <c:v>d</c:v>
                </c:pt>
                <c:pt idx="4">
                  <c:v>e</c:v>
                </c:pt>
                <c:pt idx="5">
                  <c:v>f</c:v>
                </c:pt>
                <c:pt idx="6">
                  <c:v>g</c:v>
                </c:pt>
                <c:pt idx="7">
                  <c:v>h</c:v>
                </c:pt>
                <c:pt idx="8">
                  <c:v>i</c:v>
                </c:pt>
                <c:pt idx="9">
                  <c:v>j</c:v>
                </c:pt>
                <c:pt idx="10">
                  <c:v>k</c:v>
                </c:pt>
                <c:pt idx="11">
                  <c:v>l</c:v>
                </c:pt>
                <c:pt idx="12">
                  <c:v>m</c:v>
                </c:pt>
                <c:pt idx="13">
                  <c:v>n</c:v>
                </c:pt>
                <c:pt idx="14">
                  <c:v>o</c:v>
                </c:pt>
                <c:pt idx="15">
                  <c:v>p</c:v>
                </c:pt>
                <c:pt idx="16">
                  <c:v>q</c:v>
                </c:pt>
                <c:pt idx="17">
                  <c:v>r</c:v>
                </c:pt>
                <c:pt idx="18">
                  <c:v>s</c:v>
                </c:pt>
                <c:pt idx="19">
                  <c:v>t</c:v>
                </c:pt>
                <c:pt idx="20">
                  <c:v>u</c:v>
                </c:pt>
                <c:pt idx="21">
                  <c:v>v</c:v>
                </c:pt>
                <c:pt idx="22">
                  <c:v>w</c:v>
                </c:pt>
                <c:pt idx="23">
                  <c:v>x</c:v>
                </c:pt>
                <c:pt idx="24">
                  <c:v>y</c:v>
                </c:pt>
                <c:pt idx="25">
                  <c:v>z</c:v>
                </c:pt>
              </c:strCache>
            </c:strRef>
          </c:cat>
          <c:val>
            <c:numRef>
              <c:f>'[Fréquence des lettres par langues.xlsx]Feuil1'!$D$2:$D$27</c:f>
              <c:numCache>
                <c:formatCode>General</c:formatCode>
                <c:ptCount val="26"/>
                <c:pt idx="0">
                  <c:v>11.525</c:v>
                </c:pt>
                <c:pt idx="1">
                  <c:v>2.215</c:v>
                </c:pt>
                <c:pt idx="2">
                  <c:v>4.019</c:v>
                </c:pt>
                <c:pt idx="3">
                  <c:v>5.01</c:v>
                </c:pt>
                <c:pt idx="4">
                  <c:v>12.181</c:v>
                </c:pt>
                <c:pt idx="5">
                  <c:v>0.692</c:v>
                </c:pt>
                <c:pt idx="6">
                  <c:v>1.768</c:v>
                </c:pt>
                <c:pt idx="7">
                  <c:v>0.703</c:v>
                </c:pt>
                <c:pt idx="8">
                  <c:v>6.247</c:v>
                </c:pt>
                <c:pt idx="9">
                  <c:v>0.493</c:v>
                </c:pt>
                <c:pt idx="10">
                  <c:v>0.011</c:v>
                </c:pt>
                <c:pt idx="11">
                  <c:v>4.967</c:v>
                </c:pt>
                <c:pt idx="12">
                  <c:v>3.157</c:v>
                </c:pt>
                <c:pt idx="13">
                  <c:v>6.712</c:v>
                </c:pt>
                <c:pt idx="14">
                  <c:v>8.683</c:v>
                </c:pt>
                <c:pt idx="15">
                  <c:v>2.51</c:v>
                </c:pt>
                <c:pt idx="16">
                  <c:v>0.877</c:v>
                </c:pt>
                <c:pt idx="17">
                  <c:v>6.871</c:v>
                </c:pt>
                <c:pt idx="18">
                  <c:v>7.977</c:v>
                </c:pt>
                <c:pt idx="19">
                  <c:v>4.632</c:v>
                </c:pt>
                <c:pt idx="20">
                  <c:v>2.927</c:v>
                </c:pt>
                <c:pt idx="21">
                  <c:v>1.138</c:v>
                </c:pt>
                <c:pt idx="22">
                  <c:v>0.017</c:v>
                </c:pt>
                <c:pt idx="23">
                  <c:v>0.215</c:v>
                </c:pt>
                <c:pt idx="24">
                  <c:v>1.008</c:v>
                </c:pt>
                <c:pt idx="25">
                  <c:v>0.467</c:v>
                </c:pt>
              </c:numCache>
            </c:numRef>
          </c:val>
        </c:ser>
        <c:dLbls>
          <c:showLegendKey val="0"/>
          <c:showVal val="0"/>
          <c:showCatName val="0"/>
          <c:showSerName val="0"/>
          <c:showPercent val="0"/>
          <c:showBubbleSize val="0"/>
        </c:dLbls>
        <c:gapWidth val="150"/>
        <c:axId val="-2107569360"/>
        <c:axId val="-2107586400"/>
      </c:barChart>
      <c:catAx>
        <c:axId val="-2107569360"/>
        <c:scaling>
          <c:orientation val="minMax"/>
        </c:scaling>
        <c:delete val="0"/>
        <c:axPos val="b"/>
        <c:numFmt formatCode="General" sourceLinked="0"/>
        <c:majorTickMark val="out"/>
        <c:minorTickMark val="none"/>
        <c:tickLblPos val="nextTo"/>
        <c:crossAx val="-2107586400"/>
        <c:crosses val="autoZero"/>
        <c:auto val="1"/>
        <c:lblAlgn val="ctr"/>
        <c:lblOffset val="100"/>
        <c:noMultiLvlLbl val="0"/>
      </c:catAx>
      <c:valAx>
        <c:axId val="-2107586400"/>
        <c:scaling>
          <c:orientation val="minMax"/>
        </c:scaling>
        <c:delete val="0"/>
        <c:axPos val="l"/>
        <c:majorGridlines/>
        <c:numFmt formatCode="General" sourceLinked="1"/>
        <c:majorTickMark val="out"/>
        <c:minorTickMark val="none"/>
        <c:tickLblPos val="nextTo"/>
        <c:crossAx val="-210756936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'[Fréquence des lettres par langues.xlsx]Feuil1'!$E$1</c:f>
              <c:strCache>
                <c:ptCount val="1"/>
                <c:pt idx="0">
                  <c:v>Italien</c:v>
                </c:pt>
              </c:strCache>
            </c:strRef>
          </c:tx>
          <c:invertIfNegative val="0"/>
          <c:cat>
            <c:strRef>
              <c:f>'[Fréquence des lettres par langues.xlsx]Feuil1'!$A$2:$A$27</c:f>
              <c:strCache>
                <c:ptCount val="26"/>
                <c:pt idx="0">
                  <c:v>a</c:v>
                </c:pt>
                <c:pt idx="1">
                  <c:v>b</c:v>
                </c:pt>
                <c:pt idx="2">
                  <c:v>c</c:v>
                </c:pt>
                <c:pt idx="3">
                  <c:v>d</c:v>
                </c:pt>
                <c:pt idx="4">
                  <c:v>e</c:v>
                </c:pt>
                <c:pt idx="5">
                  <c:v>f</c:v>
                </c:pt>
                <c:pt idx="6">
                  <c:v>g</c:v>
                </c:pt>
                <c:pt idx="7">
                  <c:v>h</c:v>
                </c:pt>
                <c:pt idx="8">
                  <c:v>i</c:v>
                </c:pt>
                <c:pt idx="9">
                  <c:v>j</c:v>
                </c:pt>
                <c:pt idx="10">
                  <c:v>k</c:v>
                </c:pt>
                <c:pt idx="11">
                  <c:v>l</c:v>
                </c:pt>
                <c:pt idx="12">
                  <c:v>m</c:v>
                </c:pt>
                <c:pt idx="13">
                  <c:v>n</c:v>
                </c:pt>
                <c:pt idx="14">
                  <c:v>o</c:v>
                </c:pt>
                <c:pt idx="15">
                  <c:v>p</c:v>
                </c:pt>
                <c:pt idx="16">
                  <c:v>q</c:v>
                </c:pt>
                <c:pt idx="17">
                  <c:v>r</c:v>
                </c:pt>
                <c:pt idx="18">
                  <c:v>s</c:v>
                </c:pt>
                <c:pt idx="19">
                  <c:v>t</c:v>
                </c:pt>
                <c:pt idx="20">
                  <c:v>u</c:v>
                </c:pt>
                <c:pt idx="21">
                  <c:v>v</c:v>
                </c:pt>
                <c:pt idx="22">
                  <c:v>w</c:v>
                </c:pt>
                <c:pt idx="23">
                  <c:v>x</c:v>
                </c:pt>
                <c:pt idx="24">
                  <c:v>y</c:v>
                </c:pt>
                <c:pt idx="25">
                  <c:v>z</c:v>
                </c:pt>
              </c:strCache>
            </c:strRef>
          </c:cat>
          <c:val>
            <c:numRef>
              <c:f>'[Fréquence des lettres par langues.xlsx]Feuil1'!$E$2:$E$27</c:f>
              <c:numCache>
                <c:formatCode>General</c:formatCode>
                <c:ptCount val="26"/>
                <c:pt idx="0">
                  <c:v>11.745</c:v>
                </c:pt>
                <c:pt idx="1">
                  <c:v>0.927</c:v>
                </c:pt>
                <c:pt idx="2">
                  <c:v>4.501</c:v>
                </c:pt>
                <c:pt idx="3">
                  <c:v>3.736</c:v>
                </c:pt>
                <c:pt idx="4">
                  <c:v>11.792</c:v>
                </c:pt>
                <c:pt idx="5">
                  <c:v>1.153</c:v>
                </c:pt>
                <c:pt idx="6">
                  <c:v>1.644</c:v>
                </c:pt>
                <c:pt idx="7">
                  <c:v>0.636</c:v>
                </c:pt>
                <c:pt idx="8">
                  <c:v>10.143</c:v>
                </c:pt>
                <c:pt idx="9">
                  <c:v>0.011</c:v>
                </c:pt>
                <c:pt idx="10">
                  <c:v>0.009</c:v>
                </c:pt>
                <c:pt idx="11">
                  <c:v>6.51</c:v>
                </c:pt>
                <c:pt idx="12">
                  <c:v>2.512</c:v>
                </c:pt>
                <c:pt idx="13">
                  <c:v>6.883</c:v>
                </c:pt>
                <c:pt idx="14">
                  <c:v>9.832</c:v>
                </c:pt>
                <c:pt idx="15">
                  <c:v>3.056</c:v>
                </c:pt>
                <c:pt idx="16">
                  <c:v>0.505</c:v>
                </c:pt>
                <c:pt idx="17">
                  <c:v>6.366999999999995</c:v>
                </c:pt>
                <c:pt idx="18">
                  <c:v>4.981</c:v>
                </c:pt>
                <c:pt idx="19">
                  <c:v>5.622999999999993</c:v>
                </c:pt>
                <c:pt idx="20">
                  <c:v>3.011</c:v>
                </c:pt>
                <c:pt idx="21">
                  <c:v>2.097</c:v>
                </c:pt>
                <c:pt idx="22">
                  <c:v>0.033</c:v>
                </c:pt>
                <c:pt idx="23">
                  <c:v>0.003</c:v>
                </c:pt>
                <c:pt idx="24">
                  <c:v>0.02</c:v>
                </c:pt>
                <c:pt idx="25">
                  <c:v>1.181</c:v>
                </c:pt>
              </c:numCache>
            </c:numRef>
          </c:val>
        </c:ser>
        <c:dLbls>
          <c:showLegendKey val="0"/>
          <c:showVal val="0"/>
          <c:showCatName val="0"/>
          <c:showSerName val="0"/>
          <c:showPercent val="0"/>
          <c:showBubbleSize val="0"/>
        </c:dLbls>
        <c:gapWidth val="150"/>
        <c:axId val="-2118378176"/>
        <c:axId val="-2118385936"/>
      </c:barChart>
      <c:catAx>
        <c:axId val="-2118378176"/>
        <c:scaling>
          <c:orientation val="minMax"/>
        </c:scaling>
        <c:delete val="0"/>
        <c:axPos val="b"/>
        <c:numFmt formatCode="General" sourceLinked="0"/>
        <c:majorTickMark val="out"/>
        <c:minorTickMark val="none"/>
        <c:tickLblPos val="nextTo"/>
        <c:crossAx val="-2118385936"/>
        <c:crosses val="autoZero"/>
        <c:auto val="1"/>
        <c:lblAlgn val="ctr"/>
        <c:lblOffset val="100"/>
        <c:noMultiLvlLbl val="0"/>
      </c:catAx>
      <c:valAx>
        <c:axId val="-2118385936"/>
        <c:scaling>
          <c:orientation val="minMax"/>
        </c:scaling>
        <c:delete val="0"/>
        <c:axPos val="l"/>
        <c:majorGridlines/>
        <c:numFmt formatCode="General" sourceLinked="1"/>
        <c:majorTickMark val="out"/>
        <c:minorTickMark val="none"/>
        <c:tickLblPos val="nextTo"/>
        <c:crossAx val="-211837817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'[Fréquence des lettres par langues.xlsx]Feuil1'!$F$1</c:f>
              <c:strCache>
                <c:ptCount val="1"/>
                <c:pt idx="0">
                  <c:v>Turc</c:v>
                </c:pt>
              </c:strCache>
            </c:strRef>
          </c:tx>
          <c:invertIfNegative val="0"/>
          <c:cat>
            <c:strRef>
              <c:f>'[Fréquence des lettres par langues.xlsx]Feuil1'!$A$2:$A$27</c:f>
              <c:strCache>
                <c:ptCount val="26"/>
                <c:pt idx="0">
                  <c:v>a</c:v>
                </c:pt>
                <c:pt idx="1">
                  <c:v>b</c:v>
                </c:pt>
                <c:pt idx="2">
                  <c:v>c</c:v>
                </c:pt>
                <c:pt idx="3">
                  <c:v>d</c:v>
                </c:pt>
                <c:pt idx="4">
                  <c:v>e</c:v>
                </c:pt>
                <c:pt idx="5">
                  <c:v>f</c:v>
                </c:pt>
                <c:pt idx="6">
                  <c:v>g</c:v>
                </c:pt>
                <c:pt idx="7">
                  <c:v>h</c:v>
                </c:pt>
                <c:pt idx="8">
                  <c:v>i</c:v>
                </c:pt>
                <c:pt idx="9">
                  <c:v>j</c:v>
                </c:pt>
                <c:pt idx="10">
                  <c:v>k</c:v>
                </c:pt>
                <c:pt idx="11">
                  <c:v>l</c:v>
                </c:pt>
                <c:pt idx="12">
                  <c:v>m</c:v>
                </c:pt>
                <c:pt idx="13">
                  <c:v>n</c:v>
                </c:pt>
                <c:pt idx="14">
                  <c:v>o</c:v>
                </c:pt>
                <c:pt idx="15">
                  <c:v>p</c:v>
                </c:pt>
                <c:pt idx="16">
                  <c:v>q</c:v>
                </c:pt>
                <c:pt idx="17">
                  <c:v>r</c:v>
                </c:pt>
                <c:pt idx="18">
                  <c:v>s</c:v>
                </c:pt>
                <c:pt idx="19">
                  <c:v>t</c:v>
                </c:pt>
                <c:pt idx="20">
                  <c:v>u</c:v>
                </c:pt>
                <c:pt idx="21">
                  <c:v>v</c:v>
                </c:pt>
                <c:pt idx="22">
                  <c:v>w</c:v>
                </c:pt>
                <c:pt idx="23">
                  <c:v>x</c:v>
                </c:pt>
                <c:pt idx="24">
                  <c:v>y</c:v>
                </c:pt>
                <c:pt idx="25">
                  <c:v>z</c:v>
                </c:pt>
              </c:strCache>
            </c:strRef>
          </c:cat>
          <c:val>
            <c:numRef>
              <c:f>'[Fréquence des lettres par langues.xlsx]Feuil1'!$F$2:$F$27</c:f>
              <c:numCache>
                <c:formatCode>General</c:formatCode>
                <c:ptCount val="26"/>
                <c:pt idx="0">
                  <c:v>12.92</c:v>
                </c:pt>
                <c:pt idx="1">
                  <c:v>2.844</c:v>
                </c:pt>
                <c:pt idx="2">
                  <c:v>1.463</c:v>
                </c:pt>
                <c:pt idx="3">
                  <c:v>5.206</c:v>
                </c:pt>
                <c:pt idx="4">
                  <c:v>9.912</c:v>
                </c:pt>
                <c:pt idx="5">
                  <c:v>0.461</c:v>
                </c:pt>
                <c:pt idx="6">
                  <c:v>1.253</c:v>
                </c:pt>
                <c:pt idx="7">
                  <c:v>1.212</c:v>
                </c:pt>
                <c:pt idx="8">
                  <c:v>9.6</c:v>
                </c:pt>
                <c:pt idx="9">
                  <c:v>0.034</c:v>
                </c:pt>
                <c:pt idx="10">
                  <c:v>5.683</c:v>
                </c:pt>
                <c:pt idx="11">
                  <c:v>5.922</c:v>
                </c:pt>
                <c:pt idx="12">
                  <c:v>3.752</c:v>
                </c:pt>
                <c:pt idx="13">
                  <c:v>7.987</c:v>
                </c:pt>
                <c:pt idx="14">
                  <c:v>2.976</c:v>
                </c:pt>
                <c:pt idx="15">
                  <c:v>0.886</c:v>
                </c:pt>
                <c:pt idx="16">
                  <c:v>0.0</c:v>
                </c:pt>
                <c:pt idx="17">
                  <c:v>7.721999999999999</c:v>
                </c:pt>
                <c:pt idx="18">
                  <c:v>3.014</c:v>
                </c:pt>
                <c:pt idx="19">
                  <c:v>3.314</c:v>
                </c:pt>
                <c:pt idx="20">
                  <c:v>3.235</c:v>
                </c:pt>
                <c:pt idx="21">
                  <c:v>0.959</c:v>
                </c:pt>
                <c:pt idx="22">
                  <c:v>0.0</c:v>
                </c:pt>
                <c:pt idx="23">
                  <c:v>0.0</c:v>
                </c:pt>
                <c:pt idx="24">
                  <c:v>3.335999999999998</c:v>
                </c:pt>
                <c:pt idx="25">
                  <c:v>1.5</c:v>
                </c:pt>
              </c:numCache>
            </c:numRef>
          </c:val>
        </c:ser>
        <c:dLbls>
          <c:showLegendKey val="0"/>
          <c:showVal val="0"/>
          <c:showCatName val="0"/>
          <c:showSerName val="0"/>
          <c:showPercent val="0"/>
          <c:showBubbleSize val="0"/>
        </c:dLbls>
        <c:gapWidth val="150"/>
        <c:axId val="-2118494336"/>
        <c:axId val="-2118502720"/>
      </c:barChart>
      <c:catAx>
        <c:axId val="-2118494336"/>
        <c:scaling>
          <c:orientation val="minMax"/>
        </c:scaling>
        <c:delete val="0"/>
        <c:axPos val="b"/>
        <c:numFmt formatCode="General" sourceLinked="0"/>
        <c:majorTickMark val="out"/>
        <c:minorTickMark val="none"/>
        <c:tickLblPos val="nextTo"/>
        <c:crossAx val="-2118502720"/>
        <c:crosses val="autoZero"/>
        <c:auto val="1"/>
        <c:lblAlgn val="ctr"/>
        <c:lblOffset val="100"/>
        <c:noMultiLvlLbl val="0"/>
      </c:catAx>
      <c:valAx>
        <c:axId val="-2118502720"/>
        <c:scaling>
          <c:orientation val="minMax"/>
        </c:scaling>
        <c:delete val="0"/>
        <c:axPos val="l"/>
        <c:majorGridlines/>
        <c:numFmt formatCode="General" sourceLinked="1"/>
        <c:majorTickMark val="out"/>
        <c:minorTickMark val="none"/>
        <c:tickLblPos val="nextTo"/>
        <c:crossAx val="-211849433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barChart>
        <c:barDir val="col"/>
        <c:grouping val="clustered"/>
        <c:varyColors val="0"/>
        <c:ser>
          <c:idx val="0"/>
          <c:order val="0"/>
          <c:tx>
            <c:strRef>
              <c:f>'[Fréquence des lettres par langues.xlsx]Feuil1'!$I$1</c:f>
              <c:strCache>
                <c:ptCount val="1"/>
                <c:pt idx="0">
                  <c:v>Anglais</c:v>
                </c:pt>
              </c:strCache>
            </c:strRef>
          </c:tx>
          <c:invertIfNegative val="0"/>
          <c:cat>
            <c:strRef>
              <c:f>'[Fréquence des lettres par langues.xlsx]Feuil1'!$A$2:$A$27</c:f>
              <c:strCache>
                <c:ptCount val="26"/>
                <c:pt idx="0">
                  <c:v>a</c:v>
                </c:pt>
                <c:pt idx="1">
                  <c:v>b</c:v>
                </c:pt>
                <c:pt idx="2">
                  <c:v>c</c:v>
                </c:pt>
                <c:pt idx="3">
                  <c:v>d</c:v>
                </c:pt>
                <c:pt idx="4">
                  <c:v>e</c:v>
                </c:pt>
                <c:pt idx="5">
                  <c:v>f</c:v>
                </c:pt>
                <c:pt idx="6">
                  <c:v>g</c:v>
                </c:pt>
                <c:pt idx="7">
                  <c:v>h</c:v>
                </c:pt>
                <c:pt idx="8">
                  <c:v>i</c:v>
                </c:pt>
                <c:pt idx="9">
                  <c:v>j</c:v>
                </c:pt>
                <c:pt idx="10">
                  <c:v>k</c:v>
                </c:pt>
                <c:pt idx="11">
                  <c:v>l</c:v>
                </c:pt>
                <c:pt idx="12">
                  <c:v>m</c:v>
                </c:pt>
                <c:pt idx="13">
                  <c:v>n</c:v>
                </c:pt>
                <c:pt idx="14">
                  <c:v>o</c:v>
                </c:pt>
                <c:pt idx="15">
                  <c:v>p</c:v>
                </c:pt>
                <c:pt idx="16">
                  <c:v>q</c:v>
                </c:pt>
                <c:pt idx="17">
                  <c:v>r</c:v>
                </c:pt>
                <c:pt idx="18">
                  <c:v>s</c:v>
                </c:pt>
                <c:pt idx="19">
                  <c:v>t</c:v>
                </c:pt>
                <c:pt idx="20">
                  <c:v>u</c:v>
                </c:pt>
                <c:pt idx="21">
                  <c:v>v</c:v>
                </c:pt>
                <c:pt idx="22">
                  <c:v>w</c:v>
                </c:pt>
                <c:pt idx="23">
                  <c:v>x</c:v>
                </c:pt>
                <c:pt idx="24">
                  <c:v>y</c:v>
                </c:pt>
                <c:pt idx="25">
                  <c:v>z</c:v>
                </c:pt>
              </c:strCache>
            </c:strRef>
          </c:cat>
          <c:val>
            <c:numRef>
              <c:f>'[Fréquence des lettres par langues.xlsx]Feuil1'!$I$2:$I$27</c:f>
              <c:numCache>
                <c:formatCode>General</c:formatCode>
                <c:ptCount val="26"/>
                <c:pt idx="0">
                  <c:v>8.167</c:v>
                </c:pt>
                <c:pt idx="1">
                  <c:v>1.492</c:v>
                </c:pt>
                <c:pt idx="2">
                  <c:v>2.782</c:v>
                </c:pt>
                <c:pt idx="3">
                  <c:v>4.253</c:v>
                </c:pt>
                <c:pt idx="4">
                  <c:v>12.702</c:v>
                </c:pt>
                <c:pt idx="5">
                  <c:v>2.228</c:v>
                </c:pt>
                <c:pt idx="6">
                  <c:v>2.015</c:v>
                </c:pt>
                <c:pt idx="7">
                  <c:v>6.093999999999999</c:v>
                </c:pt>
                <c:pt idx="8">
                  <c:v>6.966</c:v>
                </c:pt>
                <c:pt idx="9">
                  <c:v>0.153</c:v>
                </c:pt>
                <c:pt idx="10">
                  <c:v>0.772</c:v>
                </c:pt>
                <c:pt idx="11">
                  <c:v>4.024999999999994</c:v>
                </c:pt>
                <c:pt idx="12">
                  <c:v>2.406</c:v>
                </c:pt>
                <c:pt idx="13">
                  <c:v>6.749</c:v>
                </c:pt>
                <c:pt idx="14">
                  <c:v>7.507</c:v>
                </c:pt>
                <c:pt idx="15">
                  <c:v>1.929</c:v>
                </c:pt>
                <c:pt idx="16">
                  <c:v>0.095</c:v>
                </c:pt>
                <c:pt idx="17">
                  <c:v>5.987</c:v>
                </c:pt>
                <c:pt idx="18">
                  <c:v>6.326999999999995</c:v>
                </c:pt>
                <c:pt idx="19">
                  <c:v>9.056</c:v>
                </c:pt>
                <c:pt idx="20">
                  <c:v>2.758</c:v>
                </c:pt>
                <c:pt idx="21">
                  <c:v>0.978</c:v>
                </c:pt>
                <c:pt idx="22">
                  <c:v>2.361</c:v>
                </c:pt>
                <c:pt idx="23">
                  <c:v>0.15</c:v>
                </c:pt>
                <c:pt idx="24">
                  <c:v>1.974</c:v>
                </c:pt>
                <c:pt idx="25">
                  <c:v>0.074</c:v>
                </c:pt>
              </c:numCache>
            </c:numRef>
          </c:val>
        </c:ser>
        <c:dLbls>
          <c:showLegendKey val="0"/>
          <c:showVal val="0"/>
          <c:showCatName val="0"/>
          <c:showSerName val="0"/>
          <c:showPercent val="0"/>
          <c:showBubbleSize val="0"/>
        </c:dLbls>
        <c:gapWidth val="150"/>
        <c:axId val="-2118812960"/>
        <c:axId val="-2118861824"/>
      </c:barChart>
      <c:catAx>
        <c:axId val="-2118812960"/>
        <c:scaling>
          <c:orientation val="minMax"/>
        </c:scaling>
        <c:delete val="0"/>
        <c:axPos val="b"/>
        <c:numFmt formatCode="General" sourceLinked="0"/>
        <c:majorTickMark val="out"/>
        <c:minorTickMark val="none"/>
        <c:tickLblPos val="nextTo"/>
        <c:crossAx val="-2118861824"/>
        <c:crosses val="autoZero"/>
        <c:auto val="1"/>
        <c:lblAlgn val="ctr"/>
        <c:lblOffset val="100"/>
        <c:noMultiLvlLbl val="0"/>
      </c:catAx>
      <c:valAx>
        <c:axId val="-2118861824"/>
        <c:scaling>
          <c:orientation val="minMax"/>
        </c:scaling>
        <c:delete val="0"/>
        <c:axPos val="l"/>
        <c:majorGridlines/>
        <c:numFmt formatCode="General" sourceLinked="1"/>
        <c:majorTickMark val="out"/>
        <c:minorTickMark val="none"/>
        <c:tickLblPos val="nextTo"/>
        <c:crossAx val="-2118812960"/>
        <c:crosses val="autoZero"/>
        <c:crossBetween val="between"/>
      </c:valAx>
    </c:plotArea>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16-03-16T23:22:18.026" idx="1">
    <p:pos x="3706" y="3331"/>
    <p:text>ce point est, la plus part du temps inclus dans la boucle "Pour".</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9A0CEE-1A95-4D4F-879A-00BDD936127D}" type="doc">
      <dgm:prSet loTypeId="urn:microsoft.com/office/officeart/2005/8/layout/equation1" loCatId="" qsTypeId="urn:microsoft.com/office/officeart/2005/8/quickstyle/3D5" qsCatId="3D" csTypeId="urn:microsoft.com/office/officeart/2005/8/colors/colorful2" csCatId="colorful" phldr="1"/>
      <dgm:spPr/>
    </dgm:pt>
    <dgm:pt modelId="{95C03955-2C9B-B64C-AED5-44198FA2D101}">
      <dgm:prSet phldrT="[Texte]"/>
      <dgm:spPr/>
      <dgm:t>
        <a:bodyPr/>
        <a:lstStyle/>
        <a:p>
          <a:r>
            <a:rPr lang="fr-FR" dirty="0" smtClean="0"/>
            <a:t>Nb Couples Mois (n-2)</a:t>
          </a:r>
          <a:endParaRPr lang="fr-FR" dirty="0"/>
        </a:p>
      </dgm:t>
    </dgm:pt>
    <dgm:pt modelId="{FC80D30E-DD82-F24B-A1C5-4E1165788395}" type="parTrans" cxnId="{53819434-FF94-D84A-A684-9AD3ABF030CA}">
      <dgm:prSet/>
      <dgm:spPr/>
      <dgm:t>
        <a:bodyPr/>
        <a:lstStyle/>
        <a:p>
          <a:endParaRPr lang="fr-FR"/>
        </a:p>
      </dgm:t>
    </dgm:pt>
    <dgm:pt modelId="{7B7722CB-B358-624D-BC2A-4EEB2C53FB71}" type="sibTrans" cxnId="{53819434-FF94-D84A-A684-9AD3ABF030CA}">
      <dgm:prSet/>
      <dgm:spPr/>
      <dgm:t>
        <a:bodyPr/>
        <a:lstStyle/>
        <a:p>
          <a:endParaRPr lang="fr-FR"/>
        </a:p>
      </dgm:t>
    </dgm:pt>
    <dgm:pt modelId="{F0086336-1D4A-7F4F-BC79-A20B8E8F6A82}">
      <dgm:prSet phldrT="[Texte]"/>
      <dgm:spPr/>
      <dgm:t>
        <a:bodyPr/>
        <a:lstStyle/>
        <a:p>
          <a:r>
            <a:rPr lang="fr-FR" dirty="0" smtClean="0"/>
            <a:t>Nb Couples Mois (n-1)</a:t>
          </a:r>
          <a:endParaRPr lang="fr-FR" dirty="0"/>
        </a:p>
      </dgm:t>
    </dgm:pt>
    <dgm:pt modelId="{F4E5D59A-8E9D-3845-9D7A-27DD3988D5A6}" type="parTrans" cxnId="{D12CF7FB-DF2F-7147-BD6D-E2FBBD98260C}">
      <dgm:prSet/>
      <dgm:spPr/>
      <dgm:t>
        <a:bodyPr/>
        <a:lstStyle/>
        <a:p>
          <a:endParaRPr lang="fr-FR"/>
        </a:p>
      </dgm:t>
    </dgm:pt>
    <dgm:pt modelId="{96EA867D-59A1-4A4B-9825-53F067C7D5EC}" type="sibTrans" cxnId="{D12CF7FB-DF2F-7147-BD6D-E2FBBD98260C}">
      <dgm:prSet/>
      <dgm:spPr/>
      <dgm:t>
        <a:bodyPr/>
        <a:lstStyle/>
        <a:p>
          <a:endParaRPr lang="fr-FR"/>
        </a:p>
      </dgm:t>
    </dgm:pt>
    <dgm:pt modelId="{E770B15D-F574-1649-BD2F-9346A6504F56}">
      <dgm:prSet phldrT="[Texte]"/>
      <dgm:spPr/>
      <dgm:t>
        <a:bodyPr/>
        <a:lstStyle/>
        <a:p>
          <a:r>
            <a:rPr lang="fr-FR" dirty="0" smtClean="0"/>
            <a:t>Nb Couples Mois (n)</a:t>
          </a:r>
          <a:endParaRPr lang="fr-FR" dirty="0"/>
        </a:p>
      </dgm:t>
    </dgm:pt>
    <dgm:pt modelId="{C0528A52-0622-A041-8821-C9726E6310CB}" type="parTrans" cxnId="{849B6C02-7427-804D-9283-BC971F0E1AF7}">
      <dgm:prSet/>
      <dgm:spPr/>
      <dgm:t>
        <a:bodyPr/>
        <a:lstStyle/>
        <a:p>
          <a:endParaRPr lang="fr-FR"/>
        </a:p>
      </dgm:t>
    </dgm:pt>
    <dgm:pt modelId="{97EA6E6C-0177-8146-88E0-42FB268F14B4}" type="sibTrans" cxnId="{849B6C02-7427-804D-9283-BC971F0E1AF7}">
      <dgm:prSet/>
      <dgm:spPr/>
      <dgm:t>
        <a:bodyPr/>
        <a:lstStyle/>
        <a:p>
          <a:endParaRPr lang="fr-FR"/>
        </a:p>
      </dgm:t>
    </dgm:pt>
    <dgm:pt modelId="{1CCC1E1D-CAAD-7140-9DBF-946D5F002A80}" type="pres">
      <dgm:prSet presAssocID="{349A0CEE-1A95-4D4F-879A-00BDD936127D}" presName="linearFlow" presStyleCnt="0">
        <dgm:presLayoutVars>
          <dgm:dir/>
          <dgm:resizeHandles val="exact"/>
        </dgm:presLayoutVars>
      </dgm:prSet>
      <dgm:spPr/>
    </dgm:pt>
    <dgm:pt modelId="{A53217D7-89B3-E348-B516-A45F4FF7C517}" type="pres">
      <dgm:prSet presAssocID="{95C03955-2C9B-B64C-AED5-44198FA2D101}" presName="node" presStyleLbl="node1" presStyleIdx="0" presStyleCnt="3">
        <dgm:presLayoutVars>
          <dgm:bulletEnabled val="1"/>
        </dgm:presLayoutVars>
      </dgm:prSet>
      <dgm:spPr/>
      <dgm:t>
        <a:bodyPr/>
        <a:lstStyle/>
        <a:p>
          <a:endParaRPr lang="fr-FR"/>
        </a:p>
      </dgm:t>
    </dgm:pt>
    <dgm:pt modelId="{55B97EE1-8540-744A-8830-67A2BAC66C4F}" type="pres">
      <dgm:prSet presAssocID="{7B7722CB-B358-624D-BC2A-4EEB2C53FB71}" presName="spacerL" presStyleCnt="0"/>
      <dgm:spPr/>
    </dgm:pt>
    <dgm:pt modelId="{2DB2BCB9-5B6C-9D4C-85D1-A490A4A7F262}" type="pres">
      <dgm:prSet presAssocID="{7B7722CB-B358-624D-BC2A-4EEB2C53FB71}" presName="sibTrans" presStyleLbl="sibTrans2D1" presStyleIdx="0" presStyleCnt="2"/>
      <dgm:spPr/>
      <dgm:t>
        <a:bodyPr/>
        <a:lstStyle/>
        <a:p>
          <a:endParaRPr lang="fr-FR"/>
        </a:p>
      </dgm:t>
    </dgm:pt>
    <dgm:pt modelId="{15BB8C2D-BCF1-BD40-A78E-92060FAEE92E}" type="pres">
      <dgm:prSet presAssocID="{7B7722CB-B358-624D-BC2A-4EEB2C53FB71}" presName="spacerR" presStyleCnt="0"/>
      <dgm:spPr/>
    </dgm:pt>
    <dgm:pt modelId="{6582A9AB-B55E-104B-A1B0-FD7674A292AD}" type="pres">
      <dgm:prSet presAssocID="{F0086336-1D4A-7F4F-BC79-A20B8E8F6A82}" presName="node" presStyleLbl="node1" presStyleIdx="1" presStyleCnt="3">
        <dgm:presLayoutVars>
          <dgm:bulletEnabled val="1"/>
        </dgm:presLayoutVars>
      </dgm:prSet>
      <dgm:spPr/>
      <dgm:t>
        <a:bodyPr/>
        <a:lstStyle/>
        <a:p>
          <a:endParaRPr lang="fr-FR"/>
        </a:p>
      </dgm:t>
    </dgm:pt>
    <dgm:pt modelId="{60DB075B-5586-4B40-B319-67225E7AB717}" type="pres">
      <dgm:prSet presAssocID="{96EA867D-59A1-4A4B-9825-53F067C7D5EC}" presName="spacerL" presStyleCnt="0"/>
      <dgm:spPr/>
    </dgm:pt>
    <dgm:pt modelId="{7F41F603-3FCE-1749-AEA5-03A6832A6D09}" type="pres">
      <dgm:prSet presAssocID="{96EA867D-59A1-4A4B-9825-53F067C7D5EC}" presName="sibTrans" presStyleLbl="sibTrans2D1" presStyleIdx="1" presStyleCnt="2"/>
      <dgm:spPr/>
      <dgm:t>
        <a:bodyPr/>
        <a:lstStyle/>
        <a:p>
          <a:endParaRPr lang="fr-FR"/>
        </a:p>
      </dgm:t>
    </dgm:pt>
    <dgm:pt modelId="{0D2FAC54-E8BE-D044-B3FA-3B72069F1057}" type="pres">
      <dgm:prSet presAssocID="{96EA867D-59A1-4A4B-9825-53F067C7D5EC}" presName="spacerR" presStyleCnt="0"/>
      <dgm:spPr/>
    </dgm:pt>
    <dgm:pt modelId="{6404FE66-88AD-BB44-9941-C8169AD6B367}" type="pres">
      <dgm:prSet presAssocID="{E770B15D-F574-1649-BD2F-9346A6504F56}" presName="node" presStyleLbl="node1" presStyleIdx="2" presStyleCnt="3">
        <dgm:presLayoutVars>
          <dgm:bulletEnabled val="1"/>
        </dgm:presLayoutVars>
      </dgm:prSet>
      <dgm:spPr/>
      <dgm:t>
        <a:bodyPr/>
        <a:lstStyle/>
        <a:p>
          <a:endParaRPr lang="fr-FR"/>
        </a:p>
      </dgm:t>
    </dgm:pt>
  </dgm:ptLst>
  <dgm:cxnLst>
    <dgm:cxn modelId="{849B6C02-7427-804D-9283-BC971F0E1AF7}" srcId="{349A0CEE-1A95-4D4F-879A-00BDD936127D}" destId="{E770B15D-F574-1649-BD2F-9346A6504F56}" srcOrd="2" destOrd="0" parTransId="{C0528A52-0622-A041-8821-C9726E6310CB}" sibTransId="{97EA6E6C-0177-8146-88E0-42FB268F14B4}"/>
    <dgm:cxn modelId="{D12CF7FB-DF2F-7147-BD6D-E2FBBD98260C}" srcId="{349A0CEE-1A95-4D4F-879A-00BDD936127D}" destId="{F0086336-1D4A-7F4F-BC79-A20B8E8F6A82}" srcOrd="1" destOrd="0" parTransId="{F4E5D59A-8E9D-3845-9D7A-27DD3988D5A6}" sibTransId="{96EA867D-59A1-4A4B-9825-53F067C7D5EC}"/>
    <dgm:cxn modelId="{AE6E6365-3109-0D46-917D-F4C7D01191CE}" type="presOf" srcId="{349A0CEE-1A95-4D4F-879A-00BDD936127D}" destId="{1CCC1E1D-CAAD-7140-9DBF-946D5F002A80}" srcOrd="0" destOrd="0" presId="urn:microsoft.com/office/officeart/2005/8/layout/equation1"/>
    <dgm:cxn modelId="{8120BD46-97EC-8747-B3F6-0611997A9BB6}" type="presOf" srcId="{F0086336-1D4A-7F4F-BC79-A20B8E8F6A82}" destId="{6582A9AB-B55E-104B-A1B0-FD7674A292AD}" srcOrd="0" destOrd="0" presId="urn:microsoft.com/office/officeart/2005/8/layout/equation1"/>
    <dgm:cxn modelId="{0BE796BF-C2EF-ED40-B726-5EE18F4FC686}" type="presOf" srcId="{E770B15D-F574-1649-BD2F-9346A6504F56}" destId="{6404FE66-88AD-BB44-9941-C8169AD6B367}" srcOrd="0" destOrd="0" presId="urn:microsoft.com/office/officeart/2005/8/layout/equation1"/>
    <dgm:cxn modelId="{9B7F733E-C2BB-1C44-AE90-43F3B9432FC6}" type="presOf" srcId="{96EA867D-59A1-4A4B-9825-53F067C7D5EC}" destId="{7F41F603-3FCE-1749-AEA5-03A6832A6D09}" srcOrd="0" destOrd="0" presId="urn:microsoft.com/office/officeart/2005/8/layout/equation1"/>
    <dgm:cxn modelId="{53819434-FF94-D84A-A684-9AD3ABF030CA}" srcId="{349A0CEE-1A95-4D4F-879A-00BDD936127D}" destId="{95C03955-2C9B-B64C-AED5-44198FA2D101}" srcOrd="0" destOrd="0" parTransId="{FC80D30E-DD82-F24B-A1C5-4E1165788395}" sibTransId="{7B7722CB-B358-624D-BC2A-4EEB2C53FB71}"/>
    <dgm:cxn modelId="{DA962B12-D0F5-CA48-A849-B06C1BFF009F}" type="presOf" srcId="{95C03955-2C9B-B64C-AED5-44198FA2D101}" destId="{A53217D7-89B3-E348-B516-A45F4FF7C517}" srcOrd="0" destOrd="0" presId="urn:microsoft.com/office/officeart/2005/8/layout/equation1"/>
    <dgm:cxn modelId="{FF1AA2A0-6D85-494E-B859-528A1648846B}" type="presOf" srcId="{7B7722CB-B358-624D-BC2A-4EEB2C53FB71}" destId="{2DB2BCB9-5B6C-9D4C-85D1-A490A4A7F262}" srcOrd="0" destOrd="0" presId="urn:microsoft.com/office/officeart/2005/8/layout/equation1"/>
    <dgm:cxn modelId="{85A5E209-7FCA-B547-B358-5EA13D12F269}" type="presParOf" srcId="{1CCC1E1D-CAAD-7140-9DBF-946D5F002A80}" destId="{A53217D7-89B3-E348-B516-A45F4FF7C517}" srcOrd="0" destOrd="0" presId="urn:microsoft.com/office/officeart/2005/8/layout/equation1"/>
    <dgm:cxn modelId="{57182B74-F9A3-7245-BAF1-DC1FEEF093AD}" type="presParOf" srcId="{1CCC1E1D-CAAD-7140-9DBF-946D5F002A80}" destId="{55B97EE1-8540-744A-8830-67A2BAC66C4F}" srcOrd="1" destOrd="0" presId="urn:microsoft.com/office/officeart/2005/8/layout/equation1"/>
    <dgm:cxn modelId="{F75B276B-8A37-374A-AAB5-5C8B61CFF335}" type="presParOf" srcId="{1CCC1E1D-CAAD-7140-9DBF-946D5F002A80}" destId="{2DB2BCB9-5B6C-9D4C-85D1-A490A4A7F262}" srcOrd="2" destOrd="0" presId="urn:microsoft.com/office/officeart/2005/8/layout/equation1"/>
    <dgm:cxn modelId="{915BCA3F-5E2C-EC47-88E4-C793903DD26A}" type="presParOf" srcId="{1CCC1E1D-CAAD-7140-9DBF-946D5F002A80}" destId="{15BB8C2D-BCF1-BD40-A78E-92060FAEE92E}" srcOrd="3" destOrd="0" presId="urn:microsoft.com/office/officeart/2005/8/layout/equation1"/>
    <dgm:cxn modelId="{EB0F5980-DE33-294B-B82A-4FBF291BE84B}" type="presParOf" srcId="{1CCC1E1D-CAAD-7140-9DBF-946D5F002A80}" destId="{6582A9AB-B55E-104B-A1B0-FD7674A292AD}" srcOrd="4" destOrd="0" presId="urn:microsoft.com/office/officeart/2005/8/layout/equation1"/>
    <dgm:cxn modelId="{386CF53D-1D1D-0849-AEBC-BEFCC9C5EC84}" type="presParOf" srcId="{1CCC1E1D-CAAD-7140-9DBF-946D5F002A80}" destId="{60DB075B-5586-4B40-B319-67225E7AB717}" srcOrd="5" destOrd="0" presId="urn:microsoft.com/office/officeart/2005/8/layout/equation1"/>
    <dgm:cxn modelId="{7A22B4DB-06A8-2349-BE89-021DC48BD655}" type="presParOf" srcId="{1CCC1E1D-CAAD-7140-9DBF-946D5F002A80}" destId="{7F41F603-3FCE-1749-AEA5-03A6832A6D09}" srcOrd="6" destOrd="0" presId="urn:microsoft.com/office/officeart/2005/8/layout/equation1"/>
    <dgm:cxn modelId="{414D3B78-B2AF-574E-9194-9A7764431DF5}" type="presParOf" srcId="{1CCC1E1D-CAAD-7140-9DBF-946D5F002A80}" destId="{0D2FAC54-E8BE-D044-B3FA-3B72069F1057}" srcOrd="7" destOrd="0" presId="urn:microsoft.com/office/officeart/2005/8/layout/equation1"/>
    <dgm:cxn modelId="{E83B1AB5-B7AD-AD49-9BE1-87737FD46B55}" type="presParOf" srcId="{1CCC1E1D-CAAD-7140-9DBF-946D5F002A80}" destId="{6404FE66-88AD-BB44-9941-C8169AD6B367}"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217D7-89B3-E348-B516-A45F4FF7C517}">
      <dsp:nvSpPr>
        <dsp:cNvPr id="0" name=""/>
        <dsp:cNvSpPr/>
      </dsp:nvSpPr>
      <dsp:spPr>
        <a:xfrm>
          <a:off x="1025" y="544735"/>
          <a:ext cx="1358800" cy="1358800"/>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r-FR" sz="1700" kern="1200" dirty="0" smtClean="0"/>
            <a:t>Nb Couples Mois (n-2)</a:t>
          </a:r>
          <a:endParaRPr lang="fr-FR" sz="1700" kern="1200" dirty="0"/>
        </a:p>
      </dsp:txBody>
      <dsp:txXfrm>
        <a:off x="200017" y="743727"/>
        <a:ext cx="960816" cy="960816"/>
      </dsp:txXfrm>
    </dsp:sp>
    <dsp:sp modelId="{2DB2BCB9-5B6C-9D4C-85D1-A490A4A7F262}">
      <dsp:nvSpPr>
        <dsp:cNvPr id="0" name=""/>
        <dsp:cNvSpPr/>
      </dsp:nvSpPr>
      <dsp:spPr>
        <a:xfrm>
          <a:off x="1470160" y="830083"/>
          <a:ext cx="788104" cy="788104"/>
        </a:xfrm>
        <a:prstGeom prst="mathPlus">
          <a:avLst/>
        </a:prstGeom>
        <a:solidFill>
          <a:schemeClr val="accent2">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fr-FR" sz="1300" kern="1200"/>
        </a:p>
      </dsp:txBody>
      <dsp:txXfrm>
        <a:off x="1574623" y="1131454"/>
        <a:ext cx="579178" cy="185362"/>
      </dsp:txXfrm>
    </dsp:sp>
    <dsp:sp modelId="{6582A9AB-B55E-104B-A1B0-FD7674A292AD}">
      <dsp:nvSpPr>
        <dsp:cNvPr id="0" name=""/>
        <dsp:cNvSpPr/>
      </dsp:nvSpPr>
      <dsp:spPr>
        <a:xfrm>
          <a:off x="2368599" y="544735"/>
          <a:ext cx="1358800" cy="1358800"/>
        </a:xfrm>
        <a:prstGeom prst="ellipse">
          <a:avLst/>
        </a:prstGeom>
        <a:solidFill>
          <a:schemeClr val="accent2">
            <a:hueOff val="-2671881"/>
            <a:satOff val="21171"/>
            <a:lumOff val="-32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r-FR" sz="1700" kern="1200" dirty="0" smtClean="0"/>
            <a:t>Nb Couples Mois (n-1)</a:t>
          </a:r>
          <a:endParaRPr lang="fr-FR" sz="1700" kern="1200" dirty="0"/>
        </a:p>
      </dsp:txBody>
      <dsp:txXfrm>
        <a:off x="2567591" y="743727"/>
        <a:ext cx="960816" cy="960816"/>
      </dsp:txXfrm>
    </dsp:sp>
    <dsp:sp modelId="{7F41F603-3FCE-1749-AEA5-03A6832A6D09}">
      <dsp:nvSpPr>
        <dsp:cNvPr id="0" name=""/>
        <dsp:cNvSpPr/>
      </dsp:nvSpPr>
      <dsp:spPr>
        <a:xfrm>
          <a:off x="3837735" y="830083"/>
          <a:ext cx="788104" cy="788104"/>
        </a:xfrm>
        <a:prstGeom prst="mathEqual">
          <a:avLst/>
        </a:prstGeom>
        <a:solidFill>
          <a:schemeClr val="accent2">
            <a:hueOff val="-5343763"/>
            <a:satOff val="42342"/>
            <a:lumOff val="-6471"/>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3942198" y="992432"/>
        <a:ext cx="579178" cy="463406"/>
      </dsp:txXfrm>
    </dsp:sp>
    <dsp:sp modelId="{6404FE66-88AD-BB44-9941-C8169AD6B367}">
      <dsp:nvSpPr>
        <dsp:cNvPr id="0" name=""/>
        <dsp:cNvSpPr/>
      </dsp:nvSpPr>
      <dsp:spPr>
        <a:xfrm>
          <a:off x="4736174" y="544735"/>
          <a:ext cx="1358800" cy="1358800"/>
        </a:xfrm>
        <a:prstGeom prst="ellipse">
          <a:avLst/>
        </a:prstGeom>
        <a:solidFill>
          <a:schemeClr val="accent2">
            <a:hueOff val="-5343763"/>
            <a:satOff val="42342"/>
            <a:lumOff val="-647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r-FR" sz="1700" kern="1200" dirty="0" smtClean="0"/>
            <a:t>Nb Couples Mois (n)</a:t>
          </a:r>
          <a:endParaRPr lang="fr-FR" sz="1700" kern="1200" dirty="0"/>
        </a:p>
      </dsp:txBody>
      <dsp:txXfrm>
        <a:off x="4935166" y="743727"/>
        <a:ext cx="960816" cy="96081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9588FCB-3082-4EEB-B77F-5A9F86CE4B92}" type="datetimeFigureOut">
              <a:rPr lang="fr-FR"/>
              <a:pPr>
                <a:defRPr/>
              </a:pPr>
              <a:t>16/03/2016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936857F-415F-4434-9968-C5BF685D87FC}" type="slidenum">
              <a:rPr lang="fr-FR"/>
              <a:pPr>
                <a:defRPr/>
              </a:pPr>
              <a:t>‹#›</a:t>
            </a:fld>
            <a:endParaRPr lang="fr-FR"/>
          </a:p>
        </p:txBody>
      </p:sp>
    </p:spTree>
    <p:extLst>
      <p:ext uri="{BB962C8B-B14F-4D97-AF65-F5344CB8AC3E}">
        <p14:creationId xmlns:p14="http://schemas.microsoft.com/office/powerpoint/2010/main" val="2968250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mn-lt"/>
                <a:ea typeface="+mn-ea"/>
                <a:cs typeface="+mn-cs"/>
              </a:rPr>
              <a:t>Toujours dans ce même paragraphe, il est écrit qu’au travers</a:t>
            </a:r>
            <a:r>
              <a:rPr lang="fr-FR" sz="1200" kern="1200" baseline="0" dirty="0" smtClean="0">
                <a:solidFill>
                  <a:schemeClr val="tx1"/>
                </a:solidFill>
                <a:effectLst/>
                <a:latin typeface="+mn-lt"/>
                <a:ea typeface="+mn-ea"/>
                <a:cs typeface="+mn-cs"/>
              </a:rPr>
              <a:t> des activités : « </a:t>
            </a:r>
            <a:r>
              <a:rPr lang="fr-FR" sz="1200" kern="1200" dirty="0" smtClean="0">
                <a:solidFill>
                  <a:schemeClr val="tx1"/>
                </a:solidFill>
                <a:effectLst/>
                <a:latin typeface="+mn-lt"/>
                <a:ea typeface="+mn-ea"/>
                <a:cs typeface="+mn-cs"/>
              </a:rPr>
              <a:t>les élèves développent leur autonomie, mais aussi le sens du travail collaboratif. » </a:t>
            </a:r>
            <a:endParaRPr lang="fr-FR" dirty="0" smtClean="0">
              <a:effectLst/>
            </a:endParaRPr>
          </a:p>
          <a:p>
            <a:endParaRPr lang="fr-FR" dirty="0"/>
          </a:p>
        </p:txBody>
      </p:sp>
      <p:sp>
        <p:nvSpPr>
          <p:cNvPr id="4" name="Espace réservé du numéro de diapositive 3"/>
          <p:cNvSpPr>
            <a:spLocks noGrp="1"/>
          </p:cNvSpPr>
          <p:nvPr>
            <p:ph type="sldNum" sz="quarter" idx="10"/>
          </p:nvPr>
        </p:nvSpPr>
        <p:spPr/>
        <p:txBody>
          <a:bodyPr/>
          <a:lstStyle/>
          <a:p>
            <a:pPr>
              <a:defRPr/>
            </a:pPr>
            <a:fld id="{6936857F-415F-4434-9968-C5BF685D87FC}" type="slidenum">
              <a:rPr lang="fr-FR" smtClean="0"/>
              <a:pPr>
                <a:defRPr/>
              </a:pPr>
              <a:t>2</a:t>
            </a:fld>
            <a:endParaRPr lang="fr-FR"/>
          </a:p>
        </p:txBody>
      </p:sp>
    </p:spTree>
    <p:extLst>
      <p:ext uri="{BB962C8B-B14F-4D97-AF65-F5344CB8AC3E}">
        <p14:creationId xmlns:p14="http://schemas.microsoft.com/office/powerpoint/2010/main" val="147655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mn-lt"/>
                <a:ea typeface="+mn-ea"/>
                <a:cs typeface="+mn-cs"/>
              </a:rPr>
              <a:t>Les compétences mathématiques sont définis</a:t>
            </a:r>
            <a:r>
              <a:rPr lang="fr-FR" sz="1200" kern="1200" baseline="0" dirty="0" smtClean="0">
                <a:solidFill>
                  <a:schemeClr val="tx1"/>
                </a:solidFill>
                <a:effectLst/>
                <a:latin typeface="+mn-lt"/>
                <a:ea typeface="+mn-ea"/>
                <a:cs typeface="+mn-cs"/>
              </a:rPr>
              <a:t> sous la forme de 6 verbes : </a:t>
            </a:r>
            <a:r>
              <a:rPr lang="fr-FR" sz="1200" kern="1200" dirty="0" smtClean="0">
                <a:solidFill>
                  <a:schemeClr val="tx1"/>
                </a:solidFill>
                <a:effectLst/>
                <a:latin typeface="+mn-lt"/>
                <a:ea typeface="+mn-ea"/>
                <a:cs typeface="+mn-cs"/>
              </a:rPr>
              <a:t>chercher, modéliser, représenter, raisonner, calculer, communiquer </a:t>
            </a:r>
            <a:endParaRPr lang="fr-FR" dirty="0" smtClean="0">
              <a:effectLst/>
            </a:endParaRPr>
          </a:p>
          <a:p>
            <a:endParaRPr lang="fr-FR" dirty="0"/>
          </a:p>
        </p:txBody>
      </p:sp>
      <p:sp>
        <p:nvSpPr>
          <p:cNvPr id="4" name="Espace réservé du numéro de diapositive 3"/>
          <p:cNvSpPr>
            <a:spLocks noGrp="1"/>
          </p:cNvSpPr>
          <p:nvPr>
            <p:ph type="sldNum" sz="quarter" idx="10"/>
          </p:nvPr>
        </p:nvSpPr>
        <p:spPr/>
        <p:txBody>
          <a:bodyPr/>
          <a:lstStyle/>
          <a:p>
            <a:pPr>
              <a:defRPr/>
            </a:pPr>
            <a:fld id="{6936857F-415F-4434-9968-C5BF685D87FC}" type="slidenum">
              <a:rPr lang="fr-FR" smtClean="0"/>
              <a:pPr>
                <a:defRPr/>
              </a:pPr>
              <a:t>3</a:t>
            </a:fld>
            <a:endParaRPr lang="fr-FR"/>
          </a:p>
        </p:txBody>
      </p:sp>
    </p:spTree>
    <p:extLst>
      <p:ext uri="{BB962C8B-B14F-4D97-AF65-F5344CB8AC3E}">
        <p14:creationId xmlns:p14="http://schemas.microsoft.com/office/powerpoint/2010/main" val="197657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mn-lt"/>
                <a:ea typeface="+mn-ea"/>
                <a:cs typeface="+mn-cs"/>
              </a:rPr>
              <a:t>Ce programme est ancré dans les cinq domaines du socle, et il est structuré selon les quatre thèmes classiques : A - nombres et calculs ; B - organisation et gestion de données, fonctions ; C- grandeurs et mesures ; D - espace et géométrie. En outre, un enseignement de l’informatique est dispensé conjointement en mathématiques et en technologie. Ces domaines du socle et ces thèmes du programme ne sont évidemment pas étanches. </a:t>
            </a:r>
            <a:endParaRPr lang="fr-FR"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smtClean="0">
              <a:effectLst/>
            </a:endParaRPr>
          </a:p>
          <a:p>
            <a:endParaRPr lang="fr-FR" dirty="0"/>
          </a:p>
        </p:txBody>
      </p:sp>
      <p:sp>
        <p:nvSpPr>
          <p:cNvPr id="4" name="Espace réservé du numéro de diapositive 3"/>
          <p:cNvSpPr>
            <a:spLocks noGrp="1"/>
          </p:cNvSpPr>
          <p:nvPr>
            <p:ph type="sldNum" sz="quarter" idx="10"/>
          </p:nvPr>
        </p:nvSpPr>
        <p:spPr/>
        <p:txBody>
          <a:bodyPr/>
          <a:lstStyle/>
          <a:p>
            <a:pPr>
              <a:defRPr/>
            </a:pPr>
            <a:fld id="{6936857F-415F-4434-9968-C5BF685D87FC}" type="slidenum">
              <a:rPr lang="fr-FR" smtClean="0"/>
              <a:pPr>
                <a:defRPr/>
              </a:pPr>
              <a:t>4</a:t>
            </a:fld>
            <a:endParaRPr lang="fr-FR"/>
          </a:p>
        </p:txBody>
      </p:sp>
    </p:spTree>
    <p:extLst>
      <p:ext uri="{BB962C8B-B14F-4D97-AF65-F5344CB8AC3E}">
        <p14:creationId xmlns:p14="http://schemas.microsoft.com/office/powerpoint/2010/main" val="178830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 tableau a été conçu par un collectif</a:t>
            </a:r>
            <a:r>
              <a:rPr lang="fr-FR" baseline="0" dirty="0" smtClean="0"/>
              <a:t> d’enseignants de mathématiques indépendants, mais qui mérite de mettre en avant certains points. Il ne constitue en rien une indication institutionnelle, et est à utiliser comme un document de travail.</a:t>
            </a:r>
            <a:endParaRPr lang="fr-FR" dirty="0"/>
          </a:p>
        </p:txBody>
      </p:sp>
      <p:sp>
        <p:nvSpPr>
          <p:cNvPr id="4" name="Espace réservé du numéro de diapositive 3"/>
          <p:cNvSpPr>
            <a:spLocks noGrp="1"/>
          </p:cNvSpPr>
          <p:nvPr>
            <p:ph type="sldNum" sz="quarter" idx="10"/>
          </p:nvPr>
        </p:nvSpPr>
        <p:spPr/>
        <p:txBody>
          <a:bodyPr/>
          <a:lstStyle/>
          <a:p>
            <a:pPr>
              <a:defRPr/>
            </a:pPr>
            <a:fld id="{6936857F-415F-4434-9968-C5BF685D87FC}" type="slidenum">
              <a:rPr lang="fr-FR" smtClean="0"/>
              <a:pPr>
                <a:defRPr/>
              </a:pPr>
              <a:t>6</a:t>
            </a:fld>
            <a:endParaRPr lang="fr-FR"/>
          </a:p>
        </p:txBody>
      </p:sp>
    </p:spTree>
    <p:extLst>
      <p:ext uri="{BB962C8B-B14F-4D97-AF65-F5344CB8AC3E}">
        <p14:creationId xmlns:p14="http://schemas.microsoft.com/office/powerpoint/2010/main" val="95237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C’est l’un des travaux exposés par Léonardo </a:t>
            </a:r>
            <a:r>
              <a:rPr lang="fr-FR" sz="1200" dirty="0" err="1" smtClean="0"/>
              <a:t>Fibonacci</a:t>
            </a:r>
            <a:r>
              <a:rPr lang="fr-FR" sz="1200" dirty="0" smtClean="0"/>
              <a:t> (1175– 1250) dans son traité : </a:t>
            </a:r>
            <a:r>
              <a:rPr lang="fr-FR" sz="1200" b="1" i="1" dirty="0" smtClean="0"/>
              <a:t>Liber </a:t>
            </a:r>
            <a:r>
              <a:rPr lang="fr-FR" sz="1200" b="1" i="1" dirty="0" err="1" smtClean="0"/>
              <a:t>abci</a:t>
            </a:r>
            <a:r>
              <a:rPr lang="fr-FR" sz="1200" b="1" i="1" dirty="0" smtClean="0"/>
              <a:t>.</a:t>
            </a:r>
            <a:r>
              <a:rPr lang="fr-FR" sz="1200" dirty="0" smtClean="0"/>
              <a:t> dont la traduction peut-être : livre du calcul ou livre de l’abaque. C’est dans ce même ouvrage, qu’il présente les chiffres Arabes, qu’il a rapportés de ces nombreux voyages.</a:t>
            </a:r>
          </a:p>
          <a:p>
            <a:endParaRPr lang="fr-FR" dirty="0"/>
          </a:p>
        </p:txBody>
      </p:sp>
      <p:sp>
        <p:nvSpPr>
          <p:cNvPr id="4" name="Espace réservé du numéro de diapositive 3"/>
          <p:cNvSpPr>
            <a:spLocks noGrp="1"/>
          </p:cNvSpPr>
          <p:nvPr>
            <p:ph type="sldNum" sz="quarter" idx="10"/>
          </p:nvPr>
        </p:nvSpPr>
        <p:spPr/>
        <p:txBody>
          <a:bodyPr/>
          <a:lstStyle/>
          <a:p>
            <a:pPr>
              <a:defRPr/>
            </a:pPr>
            <a:fld id="{6936857F-415F-4434-9968-C5BF685D87FC}" type="slidenum">
              <a:rPr lang="fr-FR" smtClean="0"/>
              <a:pPr>
                <a:defRPr/>
              </a:pPr>
              <a:t>8</a:t>
            </a:fld>
            <a:endParaRPr lang="fr-FR"/>
          </a:p>
        </p:txBody>
      </p:sp>
    </p:spTree>
    <p:extLst>
      <p:ext uri="{BB962C8B-B14F-4D97-AF65-F5344CB8AC3E}">
        <p14:creationId xmlns:p14="http://schemas.microsoft.com/office/powerpoint/2010/main" val="49018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Rectangle 3"/>
          <p:cNvSpPr/>
          <p:nvPr userDrawn="1"/>
        </p:nvSpPr>
        <p:spPr>
          <a:xfrm>
            <a:off x="0" y="260350"/>
            <a:ext cx="2627313" cy="6597650"/>
          </a:xfrm>
          <a:prstGeom prst="rect">
            <a:avLst/>
          </a:prstGeom>
          <a:gradFill flip="none" rotWithShape="1">
            <a:gsLst>
              <a:gs pos="0">
                <a:schemeClr val="bg1">
                  <a:lumMod val="95000"/>
                </a:schemeClr>
              </a:gs>
              <a:gs pos="55000">
                <a:schemeClr val="bg1">
                  <a:lumMod val="85000"/>
                </a:schemeClr>
              </a:gs>
              <a:gs pos="48000">
                <a:schemeClr val="bg1"/>
              </a:gs>
              <a:gs pos="18000">
                <a:schemeClr val="bg1"/>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5"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3284538"/>
            <a:ext cx="2343150" cy="302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ZoneTexte 12"/>
          <p:cNvSpPr txBox="1">
            <a:spLocks noChangeArrowheads="1"/>
          </p:cNvSpPr>
          <p:nvPr userDrawn="1"/>
        </p:nvSpPr>
        <p:spPr bwMode="auto">
          <a:xfrm>
            <a:off x="6588125" y="5949950"/>
            <a:ext cx="2087563" cy="368300"/>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fr-FR" u="sng" smtClean="0"/>
              <a:t>www.ac-dijon.fr</a:t>
            </a:r>
          </a:p>
        </p:txBody>
      </p:sp>
      <p:sp>
        <p:nvSpPr>
          <p:cNvPr id="3" name="Sous-titre 2"/>
          <p:cNvSpPr>
            <a:spLocks noGrp="1"/>
          </p:cNvSpPr>
          <p:nvPr>
            <p:ph type="subTitle" idx="1"/>
          </p:nvPr>
        </p:nvSpPr>
        <p:spPr>
          <a:xfrm>
            <a:off x="2987824" y="3356992"/>
            <a:ext cx="5760640" cy="2281808"/>
          </a:xfrm>
        </p:spPr>
        <p:txBody>
          <a:bodyPr/>
          <a:lstStyle>
            <a:lvl1pPr marL="0" indent="0" algn="ctr">
              <a:buNone/>
              <a:defRPr b="1">
                <a:solidFill>
                  <a:srgbClr val="7545A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fr-FR" dirty="0"/>
          </a:p>
        </p:txBody>
      </p:sp>
      <p:sp>
        <p:nvSpPr>
          <p:cNvPr id="2" name="Titre 1"/>
          <p:cNvSpPr>
            <a:spLocks noGrp="1"/>
          </p:cNvSpPr>
          <p:nvPr>
            <p:ph type="ctrTitle"/>
          </p:nvPr>
        </p:nvSpPr>
        <p:spPr>
          <a:xfrm>
            <a:off x="4269" y="260648"/>
            <a:ext cx="9139731" cy="2520281"/>
          </a:xfrm>
          <a:gradFill>
            <a:gsLst>
              <a:gs pos="0">
                <a:srgbClr val="9E1F63"/>
              </a:gs>
              <a:gs pos="32000">
                <a:srgbClr val="9E1F63"/>
              </a:gs>
              <a:gs pos="100000">
                <a:schemeClr val="bg1">
                  <a:lumMod val="85000"/>
                </a:schemeClr>
              </a:gs>
            </a:gsLst>
            <a:lin ang="5400000" scaled="0"/>
          </a:gradFill>
        </p:spPr>
        <p:txBody>
          <a:bodyPr>
            <a:normAutofit/>
          </a:bodyPr>
          <a:lstStyle>
            <a:lvl1pPr algn="ctr">
              <a:defRPr sz="4400"/>
            </a:lvl1pPr>
          </a:lstStyle>
          <a:p>
            <a:r>
              <a:rPr lang="fr-FR" dirty="0" smtClean="0"/>
              <a:t>Modifiez le style du titre</a:t>
            </a:r>
            <a:endParaRPr lang="fr-FR" dirty="0"/>
          </a:p>
        </p:txBody>
      </p:sp>
      <p:sp>
        <p:nvSpPr>
          <p:cNvPr id="7" name="Espace réservé de la date 6"/>
          <p:cNvSpPr>
            <a:spLocks noGrp="1"/>
          </p:cNvSpPr>
          <p:nvPr>
            <p:ph type="dt" sz="half" idx="10"/>
          </p:nvPr>
        </p:nvSpPr>
        <p:spPr/>
        <p:txBody>
          <a:bodyPr/>
          <a:lstStyle>
            <a:lvl1pPr>
              <a:defRPr/>
            </a:lvl1pPr>
          </a:lstStyle>
          <a:p>
            <a:pPr>
              <a:defRPr/>
            </a:pPr>
            <a:fld id="{35B39E06-4556-40A2-8338-BBD02E4A0955}" type="datetimeFigureOut">
              <a:rPr lang="fr-FR"/>
              <a:pPr>
                <a:defRPr/>
              </a:pPr>
              <a:t>16/03/2016</a:t>
            </a:fld>
            <a:endParaRPr lang="fr-FR"/>
          </a:p>
        </p:txBody>
      </p:sp>
      <p:sp>
        <p:nvSpPr>
          <p:cNvPr id="8" name="Espace réservé du pied de page 7"/>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fld id="{DAD670B6-71BE-4734-9742-1D147CAA4FE8}" type="slidenum">
              <a:rPr lang="fr-FR"/>
              <a:pPr>
                <a:defRPr/>
              </a:pPr>
              <a:t>‹#›</a:t>
            </a:fld>
            <a:endParaRPr lang="fr-FR"/>
          </a:p>
        </p:txBody>
      </p:sp>
    </p:spTree>
    <p:extLst>
      <p:ext uri="{BB962C8B-B14F-4D97-AF65-F5344CB8AC3E}">
        <p14:creationId xmlns:p14="http://schemas.microsoft.com/office/powerpoint/2010/main" val="3550423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1440286-115A-4831-B7FA-B81C2C60C841}" type="datetimeFigureOut">
              <a:rPr lang="fr-FR"/>
              <a:pPr>
                <a:defRPr/>
              </a:pPr>
              <a:t>16/03/2016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8A16BF4-8F37-47E9-9C0D-FC517457C68C}" type="slidenum">
              <a:rPr lang="fr-FR"/>
              <a:pPr>
                <a:defRPr/>
              </a:pPr>
              <a:t>‹#›</a:t>
            </a:fld>
            <a:endParaRPr lang="fr-FR"/>
          </a:p>
        </p:txBody>
      </p:sp>
    </p:spTree>
    <p:extLst>
      <p:ext uri="{BB962C8B-B14F-4D97-AF65-F5344CB8AC3E}">
        <p14:creationId xmlns:p14="http://schemas.microsoft.com/office/powerpoint/2010/main" val="167761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1918C6CE-B8F0-4C0F-9987-CE74DFB78C4C}" type="datetimeFigureOut">
              <a:rPr lang="fr-FR"/>
              <a:pPr>
                <a:defRPr/>
              </a:pPr>
              <a:t>16/03/2016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A997B99-F9A7-45EC-85D5-65CD2B4CE370}" type="slidenum">
              <a:rPr lang="fr-FR"/>
              <a:pPr>
                <a:defRPr/>
              </a:pPr>
              <a:t>‹#›</a:t>
            </a:fld>
            <a:endParaRPr lang="fr-FR"/>
          </a:p>
        </p:txBody>
      </p:sp>
    </p:spTree>
    <p:extLst>
      <p:ext uri="{BB962C8B-B14F-4D97-AF65-F5344CB8AC3E}">
        <p14:creationId xmlns:p14="http://schemas.microsoft.com/office/powerpoint/2010/main" val="308350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CC36DCE5-7F1E-4A7D-93E2-9C49487A8B73}" type="datetimeFigureOut">
              <a:rPr lang="fr-FR"/>
              <a:pPr>
                <a:defRPr/>
              </a:pPr>
              <a:t>16/03/2016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136CED7-297B-4FA9-B88B-B4F04E6787BD}" type="slidenum">
              <a:rPr lang="fr-FR"/>
              <a:pPr>
                <a:defRPr/>
              </a:pPr>
              <a:t>‹#›</a:t>
            </a:fld>
            <a:endParaRPr lang="fr-FR"/>
          </a:p>
        </p:txBody>
      </p:sp>
    </p:spTree>
    <p:extLst>
      <p:ext uri="{BB962C8B-B14F-4D97-AF65-F5344CB8AC3E}">
        <p14:creationId xmlns:p14="http://schemas.microsoft.com/office/powerpoint/2010/main" val="416484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gradFill>
            <a:gsLst>
              <a:gs pos="0">
                <a:srgbClr val="9E1F63"/>
              </a:gs>
              <a:gs pos="90000">
                <a:schemeClr val="bg1">
                  <a:lumMod val="85000"/>
                </a:schemeClr>
              </a:gs>
              <a:gs pos="100000">
                <a:schemeClr val="bg1">
                  <a:lumMod val="85000"/>
                </a:schemeClr>
              </a:gs>
            </a:gsLst>
            <a:lin ang="16200000" scaled="1"/>
          </a:gradFill>
        </p:spPr>
        <p:txBody>
          <a:bodyPr anchor="t"/>
          <a:lstStyle>
            <a:lvl1pPr algn="l">
              <a:defRPr sz="4000" b="1" cap="all"/>
            </a:lvl1pPr>
          </a:lstStyle>
          <a:p>
            <a:r>
              <a:rPr lang="fr-FR" dirty="0" smtClean="0"/>
              <a:t>Modifiez le style du titre</a:t>
            </a:r>
            <a:endParaRPr lang="fr-FR" dirty="0"/>
          </a:p>
        </p:txBody>
      </p:sp>
      <p:sp>
        <p:nvSpPr>
          <p:cNvPr id="3" name="Espace réservé du texte 2"/>
          <p:cNvSpPr>
            <a:spLocks noGrp="1"/>
          </p:cNvSpPr>
          <p:nvPr>
            <p:ph type="body" idx="1"/>
          </p:nvPr>
        </p:nvSpPr>
        <p:spPr>
          <a:xfrm>
            <a:off x="722313" y="1844825"/>
            <a:ext cx="7772400" cy="256207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2F84395-0B77-4C2C-86E4-86AACE496086}" type="datetimeFigureOut">
              <a:rPr lang="fr-FR"/>
              <a:pPr>
                <a:defRPr/>
              </a:pPr>
              <a:t>16/03/2016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374EB42-DB50-47F3-B952-D21686E07FB1}" type="slidenum">
              <a:rPr lang="fr-FR"/>
              <a:pPr>
                <a:defRPr/>
              </a:pPr>
              <a:t>‹#›</a:t>
            </a:fld>
            <a:endParaRPr lang="fr-FR"/>
          </a:p>
        </p:txBody>
      </p:sp>
    </p:spTree>
    <p:extLst>
      <p:ext uri="{BB962C8B-B14F-4D97-AF65-F5344CB8AC3E}">
        <p14:creationId xmlns:p14="http://schemas.microsoft.com/office/powerpoint/2010/main" val="10800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D10931D9-D4DA-4D1D-BA02-5A473DD7A2FE}" type="datetimeFigureOut">
              <a:rPr lang="fr-FR"/>
              <a:pPr>
                <a:defRPr/>
              </a:pPr>
              <a:t>16/03/2016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CEA366C-CB36-4ECE-91D6-A331B85B1DEF}" type="slidenum">
              <a:rPr lang="fr-FR"/>
              <a:pPr>
                <a:defRPr/>
              </a:pPr>
              <a:t>‹#›</a:t>
            </a:fld>
            <a:endParaRPr lang="fr-FR"/>
          </a:p>
        </p:txBody>
      </p:sp>
    </p:spTree>
    <p:extLst>
      <p:ext uri="{BB962C8B-B14F-4D97-AF65-F5344CB8AC3E}">
        <p14:creationId xmlns:p14="http://schemas.microsoft.com/office/powerpoint/2010/main" val="1768541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E6A6818A-B9E9-41EF-8DDE-AEA43C6615BC}" type="datetimeFigureOut">
              <a:rPr lang="fr-FR"/>
              <a:pPr>
                <a:defRPr/>
              </a:pPr>
              <a:t>16/03/2016</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6B0B1C6-9C78-4F52-93FD-F8F9E52D45BB}" type="slidenum">
              <a:rPr lang="fr-FR"/>
              <a:pPr>
                <a:defRPr/>
              </a:pPr>
              <a:t>‹#›</a:t>
            </a:fld>
            <a:endParaRPr lang="fr-FR"/>
          </a:p>
        </p:txBody>
      </p:sp>
    </p:spTree>
    <p:extLst>
      <p:ext uri="{BB962C8B-B14F-4D97-AF65-F5344CB8AC3E}">
        <p14:creationId xmlns:p14="http://schemas.microsoft.com/office/powerpoint/2010/main" val="131977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9E05F850-24E2-4913-A7FD-1F4B05ED7CCC}" type="datetimeFigureOut">
              <a:rPr lang="fr-FR"/>
              <a:pPr>
                <a:defRPr/>
              </a:pPr>
              <a:t>16/03/2016</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89AB58CF-3C8C-41A2-AC11-585231451FDB}" type="slidenum">
              <a:rPr lang="fr-FR"/>
              <a:pPr>
                <a:defRPr/>
              </a:pPr>
              <a:t>‹#›</a:t>
            </a:fld>
            <a:endParaRPr lang="fr-FR"/>
          </a:p>
        </p:txBody>
      </p:sp>
    </p:spTree>
    <p:extLst>
      <p:ext uri="{BB962C8B-B14F-4D97-AF65-F5344CB8AC3E}">
        <p14:creationId xmlns:p14="http://schemas.microsoft.com/office/powerpoint/2010/main" val="38723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BC638F9-575F-4480-95C7-0600406FFDCE}" type="datetimeFigureOut">
              <a:rPr lang="fr-FR"/>
              <a:pPr>
                <a:defRPr/>
              </a:pPr>
              <a:t>16/03/2016</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739F904D-20E5-4613-9C5A-0A892462382F}" type="slidenum">
              <a:rPr lang="fr-FR"/>
              <a:pPr>
                <a:defRPr/>
              </a:pPr>
              <a:t>‹#›</a:t>
            </a:fld>
            <a:endParaRPr lang="fr-FR"/>
          </a:p>
        </p:txBody>
      </p:sp>
    </p:spTree>
    <p:extLst>
      <p:ext uri="{BB962C8B-B14F-4D97-AF65-F5344CB8AC3E}">
        <p14:creationId xmlns:p14="http://schemas.microsoft.com/office/powerpoint/2010/main" val="227053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63888" y="1052736"/>
            <a:ext cx="5111750"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2" name="Titre 1"/>
          <p:cNvSpPr>
            <a:spLocks noGrp="1"/>
          </p:cNvSpPr>
          <p:nvPr>
            <p:ph type="title"/>
          </p:nvPr>
        </p:nvSpPr>
        <p:spPr>
          <a:xfrm>
            <a:off x="467544" y="4941168"/>
            <a:ext cx="3008313" cy="1162050"/>
          </a:xfrm>
        </p:spPr>
        <p:txBody>
          <a:bodyPr anchor="b"/>
          <a:lstStyle>
            <a:lvl1pPr algn="l">
              <a:defRPr sz="2000" b="1"/>
            </a:lvl1pPr>
          </a:lstStyle>
          <a:p>
            <a:r>
              <a:rPr lang="fr-FR" smtClean="0"/>
              <a:t>Modifiez le style du titre</a:t>
            </a:r>
            <a:endParaRPr lang="fr-FR"/>
          </a:p>
        </p:txBody>
      </p:sp>
      <p:sp>
        <p:nvSpPr>
          <p:cNvPr id="4" name="Espace réservé du texte 3"/>
          <p:cNvSpPr>
            <a:spLocks noGrp="1"/>
          </p:cNvSpPr>
          <p:nvPr>
            <p:ph type="body" sz="half" idx="2"/>
          </p:nvPr>
        </p:nvSpPr>
        <p:spPr>
          <a:xfrm>
            <a:off x="457200" y="1435101"/>
            <a:ext cx="3008313" cy="35060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DA9847A-D2F9-43CC-A0F5-2576C17D56D3}" type="datetimeFigureOut">
              <a:rPr lang="fr-FR"/>
              <a:pPr>
                <a:defRPr/>
              </a:pPr>
              <a:t>16/03/2016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75B9097-46ED-485F-9E75-1CCB1F6CA244}" type="slidenum">
              <a:rPr lang="fr-FR"/>
              <a:pPr>
                <a:defRPr/>
              </a:pPr>
              <a:t>‹#›</a:t>
            </a:fld>
            <a:endParaRPr lang="fr-FR"/>
          </a:p>
        </p:txBody>
      </p:sp>
    </p:spTree>
    <p:extLst>
      <p:ext uri="{BB962C8B-B14F-4D97-AF65-F5344CB8AC3E}">
        <p14:creationId xmlns:p14="http://schemas.microsoft.com/office/powerpoint/2010/main" val="277056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5157192"/>
            <a:ext cx="5486400" cy="504056"/>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1052735"/>
            <a:ext cx="5486400" cy="40324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661248"/>
            <a:ext cx="5486400" cy="510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D40B951-DEAF-44A1-AF28-A862772A07E3}" type="datetimeFigureOut">
              <a:rPr lang="fr-FR"/>
              <a:pPr>
                <a:defRPr/>
              </a:pPr>
              <a:t>16/03/2016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45D2A3C-B901-47E9-A0F2-72F0E1C4632D}" type="slidenum">
              <a:rPr lang="fr-FR"/>
              <a:pPr>
                <a:defRPr/>
              </a:pPr>
              <a:t>‹#›</a:t>
            </a:fld>
            <a:endParaRPr lang="fr-FR"/>
          </a:p>
        </p:txBody>
      </p:sp>
    </p:spTree>
    <p:extLst>
      <p:ext uri="{BB962C8B-B14F-4D97-AF65-F5344CB8AC3E}">
        <p14:creationId xmlns:p14="http://schemas.microsoft.com/office/powerpoint/2010/main" val="4138107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92150"/>
            <a:ext cx="9144000" cy="360363"/>
          </a:xfrm>
          <a:prstGeom prst="rect">
            <a:avLst/>
          </a:prstGeom>
          <a:solidFill>
            <a:srgbClr val="7545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27" name="Espace réservé du titre 1"/>
          <p:cNvSpPr>
            <a:spLocks noGrp="1"/>
          </p:cNvSpPr>
          <p:nvPr>
            <p:ph type="title"/>
          </p:nvPr>
        </p:nvSpPr>
        <p:spPr bwMode="auto">
          <a:xfrm>
            <a:off x="2195513" y="274638"/>
            <a:ext cx="64912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1028"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342DBF6-8A4C-4834-BD45-BA6DC31D9FAB}" type="datetimeFigureOut">
              <a:rPr lang="fr-FR"/>
              <a:pPr>
                <a:defRPr/>
              </a:pPr>
              <a:t>16/03/2016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83219F8-DDFD-4DFF-A019-419DD7A3217B}" type="slidenum">
              <a:rPr lang="fr-FR"/>
              <a:pPr>
                <a:defRPr/>
              </a:pPr>
              <a:t>‹#›</a:t>
            </a:fld>
            <a:endParaRPr lang="fr-FR"/>
          </a:p>
        </p:txBody>
      </p:sp>
      <p:pic>
        <p:nvPicPr>
          <p:cNvPr id="1032" name="Image 9"/>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0063" y="260350"/>
            <a:ext cx="1192212" cy="1223963"/>
          </a:xfrm>
          <a:prstGeom prst="rect">
            <a:avLst/>
          </a:prstGeom>
          <a:solidFill>
            <a:schemeClr val="bg1"/>
          </a:solidFill>
          <a:ln w="63500">
            <a:solidFill>
              <a:schemeClr val="bg1"/>
            </a:solidFill>
            <a:miter lim="800000"/>
            <a:headEnd/>
            <a:tailEnd/>
          </a:ln>
        </p:spPr>
      </p:pic>
    </p:spTree>
  </p:cSld>
  <p:clrMap bg1="lt1" tx1="dk1" bg2="lt2" tx2="dk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iming>
    <p:tnLst>
      <p:par>
        <p:cTn id="1" dur="indefinite" restart="never" nodeType="tmRoot"/>
      </p:par>
    </p:tnLst>
  </p:timing>
  <p:txStyles>
    <p:titleStyle>
      <a:lvl1pPr algn="r" rtl="0" eaLnBrk="0" fontAlgn="base" hangingPunct="0">
        <a:spcBef>
          <a:spcPct val="0"/>
        </a:spcBef>
        <a:spcAft>
          <a:spcPct val="0"/>
        </a:spcAft>
        <a:defRPr sz="3200" b="1" kern="1200">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Calibri" pitchFamily="34" charset="0"/>
        </a:defRPr>
      </a:lvl2pPr>
      <a:lvl3pPr algn="r" rtl="0" eaLnBrk="0" fontAlgn="base" hangingPunct="0">
        <a:spcBef>
          <a:spcPct val="0"/>
        </a:spcBef>
        <a:spcAft>
          <a:spcPct val="0"/>
        </a:spcAft>
        <a:defRPr sz="3200" b="1">
          <a:solidFill>
            <a:schemeClr val="bg1"/>
          </a:solidFill>
          <a:latin typeface="Calibri" pitchFamily="34" charset="0"/>
        </a:defRPr>
      </a:lvl3pPr>
      <a:lvl4pPr algn="r" rtl="0" eaLnBrk="0" fontAlgn="base" hangingPunct="0">
        <a:spcBef>
          <a:spcPct val="0"/>
        </a:spcBef>
        <a:spcAft>
          <a:spcPct val="0"/>
        </a:spcAft>
        <a:defRPr sz="3200" b="1">
          <a:solidFill>
            <a:schemeClr val="bg1"/>
          </a:solidFill>
          <a:latin typeface="Calibri" pitchFamily="34" charset="0"/>
        </a:defRPr>
      </a:lvl4pPr>
      <a:lvl5pPr algn="r" rtl="0" eaLnBrk="0" fontAlgn="base" hangingPunct="0">
        <a:spcBef>
          <a:spcPct val="0"/>
        </a:spcBef>
        <a:spcAft>
          <a:spcPct val="0"/>
        </a:spcAft>
        <a:defRPr sz="3200" b="1">
          <a:solidFill>
            <a:schemeClr val="bg1"/>
          </a:solidFill>
          <a:latin typeface="Calibri" pitchFamily="34" charset="0"/>
        </a:defRPr>
      </a:lvl5pPr>
      <a:lvl6pPr marL="457200" algn="r" rtl="0" fontAlgn="base">
        <a:spcBef>
          <a:spcPct val="0"/>
        </a:spcBef>
        <a:spcAft>
          <a:spcPct val="0"/>
        </a:spcAft>
        <a:defRPr sz="3200" b="1">
          <a:solidFill>
            <a:schemeClr val="bg1"/>
          </a:solidFill>
          <a:latin typeface="Calibri" pitchFamily="34" charset="0"/>
        </a:defRPr>
      </a:lvl6pPr>
      <a:lvl7pPr marL="914400" algn="r" rtl="0" fontAlgn="base">
        <a:spcBef>
          <a:spcPct val="0"/>
        </a:spcBef>
        <a:spcAft>
          <a:spcPct val="0"/>
        </a:spcAft>
        <a:defRPr sz="3200" b="1">
          <a:solidFill>
            <a:schemeClr val="bg1"/>
          </a:solidFill>
          <a:latin typeface="Calibri" pitchFamily="34" charset="0"/>
        </a:defRPr>
      </a:lvl7pPr>
      <a:lvl8pPr marL="1371600" algn="r" rtl="0" fontAlgn="base">
        <a:spcBef>
          <a:spcPct val="0"/>
        </a:spcBef>
        <a:spcAft>
          <a:spcPct val="0"/>
        </a:spcAft>
        <a:defRPr sz="3200" b="1">
          <a:solidFill>
            <a:schemeClr val="bg1"/>
          </a:solidFill>
          <a:latin typeface="Calibri" pitchFamily="34" charset="0"/>
        </a:defRPr>
      </a:lvl8pPr>
      <a:lvl9pPr marL="1828800" algn="r" rtl="0" fontAlgn="base">
        <a:spcBef>
          <a:spcPct val="0"/>
        </a:spcBef>
        <a:spcAft>
          <a:spcPct val="0"/>
        </a:spcAft>
        <a:defRPr sz="3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python.org/downloads/" TargetMode="External"/><Relationship Id="rId4" Type="http://schemas.openxmlformats.org/officeDocument/2006/relationships/hyperlink" Target="https://scratch.mit.edu/scratch2download/" TargetMode="External"/><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hyperlink" Target="http://www.xm1math.net/algobox/"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slide" Target="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 Target="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slide" Target="slide5.xml"/><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 Id="rId3" Type="http://schemas.openxmlformats.org/officeDocument/2006/relationships/slide" Target="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slide" Target="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 Target="slide20.xml"/><Relationship Id="rId4" Type="http://schemas.openxmlformats.org/officeDocument/2006/relationships/slide" Target="slide18.xml"/><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AlgorithmiQUe</a:t>
            </a:r>
            <a:endParaRPr lang="fr-FR" dirty="0"/>
          </a:p>
        </p:txBody>
      </p:sp>
      <p:sp>
        <p:nvSpPr>
          <p:cNvPr id="3" name="Espace réservé du texte 2"/>
          <p:cNvSpPr>
            <a:spLocks noGrp="1"/>
          </p:cNvSpPr>
          <p:nvPr>
            <p:ph type="body" idx="1"/>
          </p:nvPr>
        </p:nvSpPr>
        <p:spPr/>
        <p:txBody>
          <a:bodyPr/>
          <a:lstStyle/>
          <a:p>
            <a:r>
              <a:rPr lang="fr-FR" dirty="0" smtClean="0"/>
              <a:t>Réforme du collège – Cycle 4 (de la 5</a:t>
            </a:r>
            <a:r>
              <a:rPr lang="fr-FR" baseline="30000" dirty="0"/>
              <a:t>e</a:t>
            </a:r>
            <a:r>
              <a:rPr lang="fr-FR" dirty="0" smtClean="0"/>
              <a:t> à la 3</a:t>
            </a:r>
            <a:r>
              <a:rPr lang="fr-FR" baseline="30000" dirty="0"/>
              <a:t>e</a:t>
            </a:r>
            <a:r>
              <a:rPr lang="fr-FR" dirty="0" smtClean="0"/>
              <a:t>)</a:t>
            </a:r>
          </a:p>
        </p:txBody>
      </p:sp>
    </p:spTree>
    <p:extLst>
      <p:ext uri="{BB962C8B-B14F-4D97-AF65-F5344CB8AC3E}">
        <p14:creationId xmlns:p14="http://schemas.microsoft.com/office/powerpoint/2010/main" val="4099981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raisonnement s’affine</a:t>
            </a:r>
            <a:r>
              <a:rPr lang="is-IS" dirty="0" smtClean="0"/>
              <a:t>…</a:t>
            </a:r>
            <a:endParaRPr lang="fr-FR" dirty="0"/>
          </a:p>
        </p:txBody>
      </p:sp>
      <p:sp>
        <p:nvSpPr>
          <p:cNvPr id="3" name="Espace réservé du contenu 2"/>
          <p:cNvSpPr>
            <a:spLocks noGrp="1"/>
          </p:cNvSpPr>
          <p:nvPr>
            <p:ph idx="1"/>
          </p:nvPr>
        </p:nvSpPr>
        <p:spPr/>
        <p:txBody>
          <a:bodyPr/>
          <a:lstStyle/>
          <a:p>
            <a:r>
              <a:rPr lang="fr-FR" sz="2400" dirty="0" smtClean="0"/>
              <a:t>Un couple de </a:t>
            </a:r>
            <a:r>
              <a:rPr lang="fr-FR" sz="2400" dirty="0" err="1" smtClean="0"/>
              <a:t>laperaux</a:t>
            </a:r>
            <a:r>
              <a:rPr lang="fr-FR" sz="2400" dirty="0" smtClean="0"/>
              <a:t> est disposé dans un enclos</a:t>
            </a:r>
          </a:p>
          <a:p>
            <a:r>
              <a:rPr lang="fr-FR" sz="2400" dirty="0" smtClean="0"/>
              <a:t>Ce couple se reproduit au bout d’un mois. </a:t>
            </a:r>
            <a:r>
              <a:rPr lang="fr-FR" sz="2400" i="1" dirty="0" smtClean="0">
                <a:solidFill>
                  <a:schemeClr val="accent5">
                    <a:lumMod val="75000"/>
                  </a:schemeClr>
                </a:solidFill>
              </a:rPr>
              <a:t>(1 couple)</a:t>
            </a:r>
          </a:p>
          <a:p>
            <a:r>
              <a:rPr lang="fr-FR" sz="2400" dirty="0" smtClean="0"/>
              <a:t>Un mois plus tard ce couple donne naissance à un deuxième, et se reproduit. </a:t>
            </a:r>
            <a:r>
              <a:rPr lang="fr-FR" sz="2400" i="1" dirty="0" smtClean="0">
                <a:solidFill>
                  <a:srgbClr val="BF9000"/>
                </a:solidFill>
              </a:rPr>
              <a:t>(2 couples)</a:t>
            </a:r>
          </a:p>
          <a:p>
            <a:r>
              <a:rPr lang="fr-FR" sz="2400" dirty="0" smtClean="0"/>
              <a:t>Un mois plus tard, le deuxième se reproduit, et le premier donne naissance à un troisième couple. </a:t>
            </a:r>
            <a:r>
              <a:rPr lang="fr-FR" sz="2400" i="1" dirty="0" smtClean="0">
                <a:solidFill>
                  <a:srgbClr val="BF9000"/>
                </a:solidFill>
              </a:rPr>
              <a:t>(3 couples)</a:t>
            </a:r>
          </a:p>
          <a:p>
            <a:r>
              <a:rPr lang="is-IS" sz="2400" dirty="0" smtClean="0"/>
              <a:t>Un mois plus tard les deux premiers couples donnent naissance à un couple, et le 3</a:t>
            </a:r>
            <a:r>
              <a:rPr lang="is-IS" sz="2400" baseline="30000" dirty="0" smtClean="0"/>
              <a:t>e</a:t>
            </a:r>
            <a:r>
              <a:rPr lang="is-IS" sz="2400" dirty="0" smtClean="0"/>
              <a:t> se reproduit. </a:t>
            </a:r>
            <a:r>
              <a:rPr lang="is-IS" sz="2400" i="1" dirty="0" smtClean="0">
                <a:solidFill>
                  <a:srgbClr val="BF9000"/>
                </a:solidFill>
              </a:rPr>
              <a:t>(5 couples)</a:t>
            </a:r>
          </a:p>
          <a:p>
            <a:r>
              <a:rPr lang="fr-FR" sz="2400" dirty="0" err="1" smtClean="0"/>
              <a:t>Etc</a:t>
            </a:r>
            <a:endParaRPr lang="fr-FR" sz="2400" dirty="0" smtClean="0"/>
          </a:p>
          <a:p>
            <a:r>
              <a:rPr lang="fr-FR" sz="2400" dirty="0" smtClean="0"/>
              <a:t>Au bout de 12 mois, combien y </a:t>
            </a:r>
            <a:r>
              <a:rPr lang="fr-FR" sz="2400" dirty="0" err="1" smtClean="0"/>
              <a:t>aura-t-il</a:t>
            </a:r>
            <a:r>
              <a:rPr lang="fr-FR" sz="2400" dirty="0" smtClean="0"/>
              <a:t> de lapins ?</a:t>
            </a:r>
          </a:p>
          <a:p>
            <a:endParaRPr lang="fr-FR" sz="2400" dirty="0"/>
          </a:p>
        </p:txBody>
      </p:sp>
      <p:sp>
        <p:nvSpPr>
          <p:cNvPr id="5" name="Flèche vers la droite 4"/>
          <p:cNvSpPr/>
          <p:nvPr/>
        </p:nvSpPr>
        <p:spPr>
          <a:xfrm>
            <a:off x="6516216" y="6021288"/>
            <a:ext cx="217058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Un </a:t>
            </a:r>
            <a:r>
              <a:rPr lang="fr-FR" smtClean="0"/>
              <a:t>petit schéma ?</a:t>
            </a:r>
            <a:endParaRPr lang="fr-FR"/>
          </a:p>
        </p:txBody>
      </p:sp>
    </p:spTree>
    <p:extLst>
      <p:ext uri="{BB962C8B-B14F-4D97-AF65-F5344CB8AC3E}">
        <p14:creationId xmlns:p14="http://schemas.microsoft.com/office/powerpoint/2010/main" val="2040148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formule se dessine</a:t>
            </a:r>
            <a:endParaRPr lang="fr-FR" dirty="0"/>
          </a:p>
        </p:txBody>
      </p:sp>
      <p:sp>
        <p:nvSpPr>
          <p:cNvPr id="3" name="Espace réservé du contenu 2"/>
          <p:cNvSpPr>
            <a:spLocks noGrp="1"/>
          </p:cNvSpPr>
          <p:nvPr>
            <p:ph idx="1"/>
          </p:nvPr>
        </p:nvSpPr>
        <p:spPr>
          <a:xfrm>
            <a:off x="457200" y="1600201"/>
            <a:ext cx="8229600" cy="1756792"/>
          </a:xfrm>
        </p:spPr>
        <p:txBody>
          <a:bodyPr/>
          <a:lstStyle/>
          <a:p>
            <a:pPr marL="0" indent="0">
              <a:buNone/>
            </a:pPr>
            <a:r>
              <a:rPr lang="fr-FR" dirty="0" smtClean="0"/>
              <a:t>Le nombre de couples d’un mois est le résultat de la somme des nombres de couples des deux mois qui précédent :</a:t>
            </a:r>
            <a:endParaRPr lang="fr-FR" dirty="0"/>
          </a:p>
        </p:txBody>
      </p:sp>
      <p:graphicFrame>
        <p:nvGraphicFramePr>
          <p:cNvPr id="4" name="Diagramme 3"/>
          <p:cNvGraphicFramePr/>
          <p:nvPr>
            <p:extLst>
              <p:ext uri="{D42A27DB-BD31-4B8C-83A1-F6EECF244321}">
                <p14:modId xmlns:p14="http://schemas.microsoft.com/office/powerpoint/2010/main" val="3866885021"/>
              </p:ext>
            </p:extLst>
          </p:nvPr>
        </p:nvGraphicFramePr>
        <p:xfrm>
          <a:off x="1547664" y="3501008"/>
          <a:ext cx="6096000" cy="244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1168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Identification des variables</a:t>
            </a:r>
            <a:endParaRPr lang="fr-FR" dirty="0"/>
          </a:p>
        </p:txBody>
      </p:sp>
      <p:sp>
        <p:nvSpPr>
          <p:cNvPr id="3" name="Espace réservé du contenu 2"/>
          <p:cNvSpPr>
            <a:spLocks noGrp="1"/>
          </p:cNvSpPr>
          <p:nvPr>
            <p:ph idx="1"/>
          </p:nvPr>
        </p:nvSpPr>
        <p:spPr>
          <a:xfrm>
            <a:off x="457200" y="1600200"/>
            <a:ext cx="8229600" cy="4421087"/>
          </a:xfrm>
        </p:spPr>
        <p:txBody>
          <a:bodyPr/>
          <a:lstStyle/>
          <a:p>
            <a:r>
              <a:rPr lang="fr-FR" sz="2800" dirty="0" smtClean="0"/>
              <a:t>Trois nombres pour les couples des mois (</a:t>
            </a:r>
            <a:r>
              <a:rPr lang="fr-FR" sz="2800" i="1" dirty="0" smtClean="0"/>
              <a:t>n</a:t>
            </a:r>
            <a:r>
              <a:rPr lang="fr-FR" sz="2800" dirty="0" smtClean="0"/>
              <a:t>-2), (</a:t>
            </a:r>
            <a:r>
              <a:rPr lang="fr-FR" sz="2800" i="1" dirty="0" smtClean="0"/>
              <a:t>n</a:t>
            </a:r>
            <a:r>
              <a:rPr lang="fr-FR" sz="2800" dirty="0" smtClean="0"/>
              <a:t>-1) et </a:t>
            </a:r>
            <a:r>
              <a:rPr lang="fr-FR" sz="2800" i="1" dirty="0" smtClean="0"/>
              <a:t>n</a:t>
            </a:r>
            <a:r>
              <a:rPr lang="fr-FR" sz="2800" dirty="0" smtClean="0"/>
              <a:t> : prenons « </a:t>
            </a:r>
            <a:r>
              <a:rPr lang="fr-FR" sz="2800" i="1" dirty="0" smtClean="0"/>
              <a:t>a</a:t>
            </a:r>
            <a:r>
              <a:rPr lang="fr-FR" sz="2800" dirty="0" smtClean="0"/>
              <a:t> », « </a:t>
            </a:r>
            <a:r>
              <a:rPr lang="fr-FR" sz="2800" i="1" dirty="0" smtClean="0"/>
              <a:t>b</a:t>
            </a:r>
            <a:r>
              <a:rPr lang="fr-FR" sz="2800" dirty="0" smtClean="0"/>
              <a:t> » et « </a:t>
            </a:r>
            <a:r>
              <a:rPr lang="fr-FR" sz="2800" i="1" dirty="0" smtClean="0"/>
              <a:t>c</a:t>
            </a:r>
            <a:r>
              <a:rPr lang="fr-FR" sz="2800" dirty="0" smtClean="0"/>
              <a:t> »</a:t>
            </a:r>
          </a:p>
          <a:p>
            <a:r>
              <a:rPr lang="fr-FR" sz="2800" dirty="0" smtClean="0"/>
              <a:t>Durée en mois de l’expérience : prenons « </a:t>
            </a:r>
            <a:r>
              <a:rPr lang="fr-FR" sz="2800" i="1" dirty="0" smtClean="0"/>
              <a:t>n</a:t>
            </a:r>
            <a:r>
              <a:rPr lang="fr-FR" sz="2800" dirty="0" smtClean="0"/>
              <a:t> »</a:t>
            </a:r>
          </a:p>
          <a:p>
            <a:r>
              <a:rPr lang="fr-FR" sz="2800" dirty="0" smtClean="0"/>
              <a:t>Rang du mois pour les calculs intermédiaires : prenons « </a:t>
            </a:r>
            <a:r>
              <a:rPr lang="fr-FR" sz="2800" i="1" dirty="0" smtClean="0"/>
              <a:t>i</a:t>
            </a:r>
            <a:r>
              <a:rPr lang="fr-FR" sz="2800" dirty="0" smtClean="0"/>
              <a:t> »</a:t>
            </a:r>
          </a:p>
          <a:p>
            <a:r>
              <a:rPr lang="fr-FR" sz="2800" dirty="0"/>
              <a:t>Au début, il n’y a pas de mois qui précède ?</a:t>
            </a:r>
          </a:p>
          <a:p>
            <a:pPr marL="0" indent="0" algn="ctr">
              <a:buNone/>
            </a:pPr>
            <a:r>
              <a:rPr lang="fr-FR" sz="2800" i="1" dirty="0">
                <a:solidFill>
                  <a:srgbClr val="FF0000"/>
                </a:solidFill>
              </a:rPr>
              <a:t>Problème de l’initialisation des variables</a:t>
            </a:r>
          </a:p>
          <a:p>
            <a:pPr marL="0" indent="0" algn="ctr">
              <a:buNone/>
            </a:pPr>
            <a:r>
              <a:rPr lang="fr-FR" sz="2800" dirty="0" smtClean="0"/>
              <a:t>Donc on fixe pour débuter </a:t>
            </a:r>
            <a:r>
              <a:rPr lang="fr-FR" sz="2800" i="1" dirty="0" smtClean="0"/>
              <a:t>a</a:t>
            </a:r>
            <a:r>
              <a:rPr lang="fr-FR" sz="2800" dirty="0" smtClean="0"/>
              <a:t> = 0, </a:t>
            </a:r>
            <a:r>
              <a:rPr lang="fr-FR" sz="2800" i="1" dirty="0" smtClean="0"/>
              <a:t>b</a:t>
            </a:r>
            <a:r>
              <a:rPr lang="fr-FR" sz="2800" dirty="0" smtClean="0"/>
              <a:t> = 0 et </a:t>
            </a:r>
            <a:r>
              <a:rPr lang="fr-FR" sz="2800" i="1" dirty="0" smtClean="0"/>
              <a:t>c</a:t>
            </a:r>
            <a:r>
              <a:rPr lang="fr-FR" sz="2800" dirty="0" smtClean="0"/>
              <a:t> = 1</a:t>
            </a:r>
            <a:endParaRPr lang="fr-FR" sz="2800" dirty="0"/>
          </a:p>
        </p:txBody>
      </p:sp>
    </p:spTree>
    <p:extLst>
      <p:ext uri="{BB962C8B-B14F-4D97-AF65-F5344CB8AC3E}">
        <p14:creationId xmlns:p14="http://schemas.microsoft.com/office/powerpoint/2010/main" val="750748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Premier jet</a:t>
            </a:r>
            <a:endParaRPr lang="fr-FR" dirty="0"/>
          </a:p>
        </p:txBody>
      </p:sp>
      <p:sp>
        <p:nvSpPr>
          <p:cNvPr id="3" name="Espace réservé du contenu 2"/>
          <p:cNvSpPr>
            <a:spLocks noGrp="1"/>
          </p:cNvSpPr>
          <p:nvPr>
            <p:ph idx="1"/>
          </p:nvPr>
        </p:nvSpPr>
        <p:spPr/>
        <p:txBody>
          <a:bodyPr/>
          <a:lstStyle/>
          <a:p>
            <a:r>
              <a:rPr lang="fr-FR" dirty="0" smtClean="0"/>
              <a:t>Demander le nombre de mois et le ranger dans « </a:t>
            </a:r>
            <a:r>
              <a:rPr lang="fr-FR" i="1" dirty="0" smtClean="0"/>
              <a:t>n</a:t>
            </a:r>
            <a:r>
              <a:rPr lang="fr-FR" dirty="0" smtClean="0"/>
              <a:t> »</a:t>
            </a:r>
          </a:p>
          <a:p>
            <a:r>
              <a:rPr lang="fr-FR" dirty="0" smtClean="0"/>
              <a:t>On fixe les valeurs de départ de </a:t>
            </a:r>
            <a:r>
              <a:rPr lang="fr-FR" i="1" dirty="0" smtClean="0"/>
              <a:t>a</a:t>
            </a:r>
            <a:r>
              <a:rPr lang="fr-FR" dirty="0" smtClean="0"/>
              <a:t>, </a:t>
            </a:r>
            <a:r>
              <a:rPr lang="fr-FR" i="1" dirty="0" smtClean="0"/>
              <a:t>b</a:t>
            </a:r>
            <a:r>
              <a:rPr lang="fr-FR" dirty="0" smtClean="0"/>
              <a:t> et </a:t>
            </a:r>
            <a:r>
              <a:rPr lang="fr-FR" i="1" dirty="0" smtClean="0"/>
              <a:t>c</a:t>
            </a:r>
          </a:p>
          <a:p>
            <a:r>
              <a:rPr lang="fr-FR" dirty="0" smtClean="0"/>
              <a:t>La formule est : </a:t>
            </a:r>
            <a:r>
              <a:rPr lang="fr-FR" i="1" dirty="0" smtClean="0"/>
              <a:t>c </a:t>
            </a:r>
            <a:r>
              <a:rPr lang="fr-FR" dirty="0" smtClean="0"/>
              <a:t>=</a:t>
            </a:r>
            <a:r>
              <a:rPr lang="fr-FR" i="1" dirty="0" smtClean="0"/>
              <a:t> a </a:t>
            </a:r>
            <a:r>
              <a:rPr lang="fr-FR" dirty="0" smtClean="0"/>
              <a:t>+</a:t>
            </a:r>
            <a:r>
              <a:rPr lang="fr-FR" i="1" dirty="0" smtClean="0"/>
              <a:t> b</a:t>
            </a:r>
          </a:p>
          <a:p>
            <a:r>
              <a:rPr lang="fr-FR" dirty="0" smtClean="0"/>
              <a:t>Les rôles des nombres changent chaque mois :</a:t>
            </a:r>
          </a:p>
          <a:p>
            <a:pPr lvl="2"/>
            <a:r>
              <a:rPr lang="fr-FR" sz="3200" i="1" dirty="0" smtClean="0"/>
              <a:t>a </a:t>
            </a:r>
            <a:r>
              <a:rPr lang="fr-FR" sz="3200" dirty="0" smtClean="0"/>
              <a:t>= </a:t>
            </a:r>
            <a:r>
              <a:rPr lang="fr-FR" sz="3200" i="1" dirty="0" smtClean="0"/>
              <a:t>b</a:t>
            </a:r>
          </a:p>
          <a:p>
            <a:pPr lvl="2"/>
            <a:r>
              <a:rPr lang="fr-FR" sz="3200" i="1" dirty="0" smtClean="0"/>
              <a:t>b</a:t>
            </a:r>
            <a:r>
              <a:rPr lang="fr-FR" sz="3200" dirty="0" smtClean="0"/>
              <a:t> = </a:t>
            </a:r>
            <a:r>
              <a:rPr lang="fr-FR" sz="3200" i="1" dirty="0" smtClean="0"/>
              <a:t>c</a:t>
            </a:r>
          </a:p>
          <a:p>
            <a:r>
              <a:rPr lang="fr-FR" dirty="0" smtClean="0"/>
              <a:t>Et on recommence jusqu’à la fin !</a:t>
            </a:r>
          </a:p>
        </p:txBody>
      </p:sp>
    </p:spTree>
    <p:extLst>
      <p:ext uri="{BB962C8B-B14F-4D97-AF65-F5344CB8AC3E}">
        <p14:creationId xmlns:p14="http://schemas.microsoft.com/office/powerpoint/2010/main" val="3248566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dessin vaut mieux  ...</a:t>
            </a:r>
            <a:endParaRPr lang="fr-FR" dirty="0"/>
          </a:p>
        </p:txBody>
      </p:sp>
      <p:sp>
        <p:nvSpPr>
          <p:cNvPr id="3" name="Rectangle 2"/>
          <p:cNvSpPr/>
          <p:nvPr/>
        </p:nvSpPr>
        <p:spPr>
          <a:xfrm>
            <a:off x="3203848" y="1340768"/>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Demander </a:t>
            </a:r>
            <a:r>
              <a:rPr lang="fr-FR" i="1" dirty="0" smtClean="0"/>
              <a:t>n</a:t>
            </a:r>
            <a:endParaRPr lang="fr-FR" i="1" dirty="0"/>
          </a:p>
        </p:txBody>
      </p:sp>
      <p:sp>
        <p:nvSpPr>
          <p:cNvPr id="4" name="Rectangle 3"/>
          <p:cNvSpPr/>
          <p:nvPr/>
        </p:nvSpPr>
        <p:spPr>
          <a:xfrm>
            <a:off x="3203848" y="1868827"/>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i="1" dirty="0" smtClean="0"/>
              <a:t>a</a:t>
            </a:r>
            <a:r>
              <a:rPr lang="fr-FR" dirty="0" smtClean="0"/>
              <a:t> = 0</a:t>
            </a:r>
            <a:endParaRPr lang="fr-FR" dirty="0"/>
          </a:p>
        </p:txBody>
      </p:sp>
      <p:sp>
        <p:nvSpPr>
          <p:cNvPr id="5" name="Rectangle 4"/>
          <p:cNvSpPr/>
          <p:nvPr/>
        </p:nvSpPr>
        <p:spPr>
          <a:xfrm>
            <a:off x="3203848" y="2396886"/>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i="1" dirty="0" smtClean="0"/>
              <a:t>b</a:t>
            </a:r>
            <a:r>
              <a:rPr lang="fr-FR" dirty="0" smtClean="0"/>
              <a:t> = 0</a:t>
            </a:r>
            <a:endParaRPr lang="fr-FR" dirty="0"/>
          </a:p>
        </p:txBody>
      </p:sp>
      <p:sp>
        <p:nvSpPr>
          <p:cNvPr id="6" name="Rectangle 5"/>
          <p:cNvSpPr/>
          <p:nvPr/>
        </p:nvSpPr>
        <p:spPr>
          <a:xfrm>
            <a:off x="3203848" y="2924945"/>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i="1" dirty="0" smtClean="0"/>
              <a:t>c</a:t>
            </a:r>
            <a:r>
              <a:rPr lang="fr-FR" dirty="0" smtClean="0"/>
              <a:t> = 1</a:t>
            </a:r>
            <a:endParaRPr lang="fr-FR" dirty="0"/>
          </a:p>
        </p:txBody>
      </p:sp>
      <p:sp>
        <p:nvSpPr>
          <p:cNvPr id="7" name="Rectangle 6"/>
          <p:cNvSpPr/>
          <p:nvPr/>
        </p:nvSpPr>
        <p:spPr>
          <a:xfrm>
            <a:off x="3203848" y="3453004"/>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Pour </a:t>
            </a:r>
            <a:r>
              <a:rPr lang="fr-FR" i="1" dirty="0" smtClean="0"/>
              <a:t>i </a:t>
            </a:r>
            <a:r>
              <a:rPr lang="fr-FR" dirty="0" smtClean="0"/>
              <a:t>= 1 à </a:t>
            </a:r>
            <a:r>
              <a:rPr lang="fr-FR" i="1" dirty="0" smtClean="0"/>
              <a:t>n</a:t>
            </a:r>
            <a:r>
              <a:rPr lang="fr-FR" dirty="0" smtClean="0"/>
              <a:t> faire</a:t>
            </a:r>
            <a:endParaRPr lang="fr-FR" dirty="0"/>
          </a:p>
        </p:txBody>
      </p:sp>
      <p:sp>
        <p:nvSpPr>
          <p:cNvPr id="8" name="Rectangle 7"/>
          <p:cNvSpPr/>
          <p:nvPr/>
        </p:nvSpPr>
        <p:spPr>
          <a:xfrm>
            <a:off x="3635896" y="3981063"/>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i="1" dirty="0" smtClean="0"/>
              <a:t>a</a:t>
            </a:r>
            <a:r>
              <a:rPr lang="fr-FR" dirty="0" smtClean="0"/>
              <a:t> = </a:t>
            </a:r>
            <a:r>
              <a:rPr lang="fr-FR" i="1" dirty="0" smtClean="0"/>
              <a:t>b</a:t>
            </a:r>
            <a:endParaRPr lang="fr-FR" i="1" dirty="0"/>
          </a:p>
        </p:txBody>
      </p:sp>
      <p:sp>
        <p:nvSpPr>
          <p:cNvPr id="9" name="Rectangle 8"/>
          <p:cNvSpPr/>
          <p:nvPr/>
        </p:nvSpPr>
        <p:spPr>
          <a:xfrm>
            <a:off x="3635896" y="4509122"/>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i="1" dirty="0" smtClean="0"/>
              <a:t>b</a:t>
            </a:r>
            <a:r>
              <a:rPr lang="fr-FR" dirty="0" smtClean="0"/>
              <a:t> = </a:t>
            </a:r>
            <a:r>
              <a:rPr lang="fr-FR" i="1" dirty="0" smtClean="0"/>
              <a:t>c</a:t>
            </a:r>
            <a:endParaRPr lang="fr-FR" i="1" dirty="0"/>
          </a:p>
        </p:txBody>
      </p:sp>
      <p:sp>
        <p:nvSpPr>
          <p:cNvPr id="10" name="Rectangle 9"/>
          <p:cNvSpPr/>
          <p:nvPr/>
        </p:nvSpPr>
        <p:spPr>
          <a:xfrm>
            <a:off x="3635896" y="5037181"/>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i="1" dirty="0" smtClean="0"/>
              <a:t>c </a:t>
            </a:r>
            <a:r>
              <a:rPr lang="fr-FR" dirty="0" smtClean="0"/>
              <a:t>=</a:t>
            </a:r>
            <a:r>
              <a:rPr lang="fr-FR" i="1" dirty="0" smtClean="0"/>
              <a:t> a </a:t>
            </a:r>
            <a:r>
              <a:rPr lang="fr-FR" dirty="0" smtClean="0"/>
              <a:t>+</a:t>
            </a:r>
            <a:r>
              <a:rPr lang="fr-FR" i="1" dirty="0" smtClean="0"/>
              <a:t> b</a:t>
            </a:r>
            <a:endParaRPr lang="fr-FR" i="1" dirty="0"/>
          </a:p>
        </p:txBody>
      </p:sp>
      <p:sp>
        <p:nvSpPr>
          <p:cNvPr id="11" name="Rectangle 10"/>
          <p:cNvSpPr/>
          <p:nvPr/>
        </p:nvSpPr>
        <p:spPr>
          <a:xfrm>
            <a:off x="3635896" y="5565240"/>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i="1" dirty="0" smtClean="0"/>
              <a:t>i</a:t>
            </a:r>
            <a:r>
              <a:rPr lang="fr-FR" dirty="0" smtClean="0"/>
              <a:t> = </a:t>
            </a:r>
            <a:r>
              <a:rPr lang="fr-FR" i="1" dirty="0" smtClean="0"/>
              <a:t>i</a:t>
            </a:r>
            <a:r>
              <a:rPr lang="fr-FR" dirty="0" smtClean="0"/>
              <a:t>+1</a:t>
            </a:r>
            <a:endParaRPr lang="fr-FR" dirty="0"/>
          </a:p>
        </p:txBody>
      </p:sp>
      <p:sp>
        <p:nvSpPr>
          <p:cNvPr id="12" name="Rectangle 11"/>
          <p:cNvSpPr/>
          <p:nvPr/>
        </p:nvSpPr>
        <p:spPr>
          <a:xfrm>
            <a:off x="3203848" y="6093296"/>
            <a:ext cx="2160240" cy="288032"/>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Afficher </a:t>
            </a:r>
            <a:r>
              <a:rPr lang="fr-FR" i="1" dirty="0" smtClean="0"/>
              <a:t>c</a:t>
            </a:r>
            <a:endParaRPr lang="fr-FR" i="1" dirty="0"/>
          </a:p>
        </p:txBody>
      </p:sp>
      <p:cxnSp>
        <p:nvCxnSpPr>
          <p:cNvPr id="14" name="Connecteur droit avec flèche 13"/>
          <p:cNvCxnSpPr>
            <a:stCxn id="3" idx="2"/>
            <a:endCxn id="4" idx="0"/>
          </p:cNvCxnSpPr>
          <p:nvPr/>
        </p:nvCxnSpPr>
        <p:spPr>
          <a:xfrm>
            <a:off x="4283968" y="1628800"/>
            <a:ext cx="0" cy="240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4283968" y="2204864"/>
            <a:ext cx="0" cy="240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a:off x="4283968" y="2708920"/>
            <a:ext cx="0" cy="240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a:off x="4283968" y="3212976"/>
            <a:ext cx="0" cy="240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4283968" y="3765037"/>
            <a:ext cx="0" cy="240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a:off x="4716016" y="4293096"/>
            <a:ext cx="0" cy="240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a:off x="4716016" y="4869160"/>
            <a:ext cx="0" cy="240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a:off x="4716016" y="5301208"/>
            <a:ext cx="0" cy="240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a:off x="4283968" y="5877272"/>
            <a:ext cx="0" cy="240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Connecteur en arc 24"/>
          <p:cNvCxnSpPr>
            <a:stCxn id="11" idx="3"/>
            <a:endCxn id="7" idx="3"/>
          </p:cNvCxnSpPr>
          <p:nvPr/>
        </p:nvCxnSpPr>
        <p:spPr>
          <a:xfrm flipH="1" flipV="1">
            <a:off x="5364088" y="3597020"/>
            <a:ext cx="432048" cy="2112236"/>
          </a:xfrm>
          <a:prstGeom prst="curvedConnector3">
            <a:avLst>
              <a:gd name="adj1" fmla="val -163574"/>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4574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programmant ?</a:t>
            </a:r>
            <a:endParaRPr lang="fr-FR" dirty="0"/>
          </a:p>
        </p:txBody>
      </p:sp>
      <p:sp>
        <p:nvSpPr>
          <p:cNvPr id="3" name="Espace réservé du contenu 2"/>
          <p:cNvSpPr>
            <a:spLocks noGrp="1"/>
          </p:cNvSpPr>
          <p:nvPr>
            <p:ph idx="1"/>
          </p:nvPr>
        </p:nvSpPr>
        <p:spPr/>
        <p:txBody>
          <a:bodyPr/>
          <a:lstStyle/>
          <a:p>
            <a:r>
              <a:rPr lang="fr-FR" dirty="0" smtClean="0"/>
              <a:t>Plusieurs logiciels sont utilisables assez facilement.</a:t>
            </a:r>
          </a:p>
          <a:p>
            <a:r>
              <a:rPr lang="fr-FR" dirty="0" smtClean="0">
                <a:hlinkClick r:id="rId2"/>
              </a:rPr>
              <a:t>Algobox</a:t>
            </a:r>
            <a:endParaRPr lang="fr-FR" dirty="0" smtClean="0"/>
          </a:p>
          <a:p>
            <a:r>
              <a:rPr lang="fr-FR" dirty="0" smtClean="0">
                <a:hlinkClick r:id="rId3"/>
              </a:rPr>
              <a:t>Python</a:t>
            </a:r>
            <a:endParaRPr lang="fr-FR" dirty="0" smtClean="0"/>
          </a:p>
          <a:p>
            <a:r>
              <a:rPr lang="fr-FR" dirty="0" smtClean="0">
                <a:hlinkClick r:id="rId4"/>
              </a:rPr>
              <a:t>Scratch</a:t>
            </a:r>
            <a:r>
              <a:rPr lang="fr-FR" dirty="0" smtClean="0"/>
              <a:t> </a:t>
            </a:r>
            <a:r>
              <a:rPr lang="fr-FR" sz="1800" dirty="0" smtClean="0"/>
              <a:t>(possibilité de travailler en ligne)</a:t>
            </a:r>
            <a:endParaRPr lang="fr-FR" sz="1800" dirty="0"/>
          </a:p>
        </p:txBody>
      </p:sp>
      <p:pic>
        <p:nvPicPr>
          <p:cNvPr id="4" name="Image 3"/>
          <p:cNvPicPr>
            <a:picLocks noChangeAspect="1"/>
          </p:cNvPicPr>
          <p:nvPr/>
        </p:nvPicPr>
        <p:blipFill>
          <a:blip r:embed="rId5"/>
          <a:stretch>
            <a:fillRect/>
          </a:stretch>
        </p:blipFill>
        <p:spPr>
          <a:xfrm>
            <a:off x="5364088" y="2636911"/>
            <a:ext cx="2967732" cy="2180087"/>
          </a:xfrm>
          <a:prstGeom prst="rect">
            <a:avLst/>
          </a:prstGeom>
        </p:spPr>
      </p:pic>
    </p:spTree>
    <p:extLst>
      <p:ext uri="{BB962C8B-B14F-4D97-AF65-F5344CB8AC3E}">
        <p14:creationId xmlns:p14="http://schemas.microsoft.com/office/powerpoint/2010/main" val="3406306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sz="2400" b="1" dirty="0" smtClean="0"/>
              <a:t>Voici vos défis à réaliser sous </a:t>
            </a:r>
            <a:r>
              <a:rPr lang="fr-FR" sz="2400" b="1" dirty="0" err="1" smtClean="0"/>
              <a:t>Algobox</a:t>
            </a:r>
            <a:r>
              <a:rPr lang="fr-FR" sz="2400" b="1" dirty="0" smtClean="0"/>
              <a:t> :</a:t>
            </a:r>
          </a:p>
          <a:p>
            <a:pPr lvl="1"/>
            <a:r>
              <a:rPr lang="fr-FR" sz="2000" dirty="0" smtClean="0"/>
              <a:t>Faire le calcul de la population de lapins avec le raisonnement de </a:t>
            </a:r>
            <a:r>
              <a:rPr lang="fr-FR" sz="2000" dirty="0" err="1" smtClean="0"/>
              <a:t>Fibonacci</a:t>
            </a:r>
            <a:endParaRPr lang="fr-FR" sz="2000" dirty="0" smtClean="0"/>
          </a:p>
          <a:p>
            <a:pPr lvl="1"/>
            <a:r>
              <a:rPr lang="fr-FR" sz="2000" dirty="0" smtClean="0"/>
              <a:t>Résoudre une équation du second degré à partir de ses coefficients « a, b et c »</a:t>
            </a:r>
          </a:p>
          <a:p>
            <a:pPr lvl="1"/>
            <a:r>
              <a:rPr lang="fr-FR" sz="2000" dirty="0" smtClean="0"/>
              <a:t>Approcher par la méthode de Héron la racine carrée d’un nombre à une précision donnée.</a:t>
            </a:r>
          </a:p>
          <a:p>
            <a:pPr lvl="1"/>
            <a:endParaRPr lang="fr-FR" sz="2000" dirty="0" smtClean="0"/>
          </a:p>
          <a:p>
            <a:r>
              <a:rPr lang="fr-FR" sz="2400" b="1" dirty="0" smtClean="0"/>
              <a:t>Voici des défis à réaliser sous Scratch :</a:t>
            </a:r>
          </a:p>
          <a:p>
            <a:pPr lvl="1"/>
            <a:r>
              <a:rPr lang="fr-FR" sz="2000" dirty="0" smtClean="0"/>
              <a:t>Faire le calcul de la population de lapins avec le raisonnement de </a:t>
            </a:r>
            <a:r>
              <a:rPr lang="fr-FR" sz="2000" dirty="0" err="1" smtClean="0"/>
              <a:t>Fibonacci</a:t>
            </a:r>
            <a:endParaRPr lang="fr-FR" sz="2000" dirty="0" smtClean="0"/>
          </a:p>
          <a:p>
            <a:pPr lvl="1"/>
            <a:r>
              <a:rPr lang="fr-FR" sz="2000" dirty="0" smtClean="0"/>
              <a:t>Calculer la clé de sécurité d’un compte en banque</a:t>
            </a:r>
          </a:p>
        </p:txBody>
      </p:sp>
    </p:spTree>
    <p:extLst>
      <p:ext uri="{BB962C8B-B14F-4D97-AF65-F5344CB8AC3E}">
        <p14:creationId xmlns:p14="http://schemas.microsoft.com/office/powerpoint/2010/main" val="12895545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a:t>
            </a:r>
            <a:endParaRPr lang="fr-FR" dirty="0"/>
          </a:p>
        </p:txBody>
      </p:sp>
      <p:sp>
        <p:nvSpPr>
          <p:cNvPr id="3" name="Espace réservé du contenu 2"/>
          <p:cNvSpPr>
            <a:spLocks noGrp="1"/>
          </p:cNvSpPr>
          <p:nvPr>
            <p:ph idx="1"/>
          </p:nvPr>
        </p:nvSpPr>
        <p:spPr>
          <a:xfrm>
            <a:off x="467544" y="1844824"/>
            <a:ext cx="8229600" cy="4320480"/>
          </a:xfrm>
        </p:spPr>
        <p:txBody>
          <a:bodyPr/>
          <a:lstStyle/>
          <a:p>
            <a:pPr marL="0" indent="0" algn="ctr">
              <a:buNone/>
            </a:pPr>
            <a:r>
              <a:rPr lang="fr-FR" sz="4400" dirty="0" smtClean="0"/>
              <a:t>MERCI</a:t>
            </a:r>
          </a:p>
          <a:p>
            <a:pPr marL="0" indent="0" algn="ctr">
              <a:buNone/>
            </a:pPr>
            <a:r>
              <a:rPr lang="fr-FR" sz="4400" dirty="0" smtClean="0"/>
              <a:t>À</a:t>
            </a:r>
          </a:p>
          <a:p>
            <a:pPr marL="0" indent="0" algn="ctr">
              <a:buNone/>
            </a:pPr>
            <a:r>
              <a:rPr lang="fr-FR" sz="4400" dirty="0" smtClean="0"/>
              <a:t>TOUS</a:t>
            </a:r>
          </a:p>
          <a:p>
            <a:pPr marL="0" indent="0" algn="ctr">
              <a:buNone/>
            </a:pPr>
            <a:r>
              <a:rPr lang="fr-FR" sz="4400" dirty="0" smtClean="0"/>
              <a:t>pour votre attention</a:t>
            </a:r>
          </a:p>
          <a:p>
            <a:pPr marL="0" indent="0" algn="ctr">
              <a:buNone/>
            </a:pPr>
            <a:r>
              <a:rPr lang="fr-FR" sz="4400" dirty="0" smtClean="0"/>
              <a:t>…</a:t>
            </a:r>
          </a:p>
        </p:txBody>
      </p:sp>
    </p:spTree>
    <p:extLst>
      <p:ext uri="{BB962C8B-B14F-4D97-AF65-F5344CB8AC3E}">
        <p14:creationId xmlns:p14="http://schemas.microsoft.com/office/powerpoint/2010/main" val="298886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Code César</a:t>
            </a:r>
            <a:endParaRPr lang="fr-FR" dirty="0"/>
          </a:p>
        </p:txBody>
      </p:sp>
      <p:pic>
        <p:nvPicPr>
          <p:cNvPr id="4" name="Espace réservé du contenu 3" descr="Capture d’écran 2015-12-07 à 10.58.36.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833" r="2639"/>
          <a:stretch/>
        </p:blipFill>
        <p:spPr>
          <a:xfrm>
            <a:off x="5220072" y="1844824"/>
            <a:ext cx="3436471" cy="3484984"/>
          </a:xfrm>
        </p:spPr>
      </p:pic>
      <p:sp>
        <p:nvSpPr>
          <p:cNvPr id="5" name="ZoneTexte 4"/>
          <p:cNvSpPr txBox="1"/>
          <p:nvPr/>
        </p:nvSpPr>
        <p:spPr>
          <a:xfrm>
            <a:off x="251520" y="2132856"/>
            <a:ext cx="4968551" cy="3108544"/>
          </a:xfrm>
          <a:prstGeom prst="rect">
            <a:avLst/>
          </a:prstGeom>
          <a:noFill/>
        </p:spPr>
        <p:txBody>
          <a:bodyPr wrap="square" rtlCol="0">
            <a:spAutoFit/>
          </a:bodyPr>
          <a:lstStyle/>
          <a:p>
            <a:pPr algn="just"/>
            <a:r>
              <a:rPr lang="fr-FR" sz="2800" dirty="0" smtClean="0"/>
              <a:t>Deux cercles concentriques représentent l’alphabet et peuvent être décalés.</a:t>
            </a:r>
          </a:p>
          <a:p>
            <a:pPr algn="just"/>
            <a:r>
              <a:rPr lang="fr-FR" sz="2800" dirty="0" smtClean="0"/>
              <a:t>La clé permet de savoir comment positionner les deux cercles et autorise le décryptage du message.</a:t>
            </a:r>
            <a:endParaRPr lang="fr-FR" sz="2800" dirty="0"/>
          </a:p>
        </p:txBody>
      </p:sp>
      <p:sp>
        <p:nvSpPr>
          <p:cNvPr id="7" name="Flèche vers la droite 6">
            <a:hlinkClick r:id="rId3" action="ppaction://hlinksldjump"/>
          </p:cNvPr>
          <p:cNvSpPr/>
          <p:nvPr/>
        </p:nvSpPr>
        <p:spPr>
          <a:xfrm>
            <a:off x="7740352" y="6021288"/>
            <a:ext cx="1152128" cy="7416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Retour</a:t>
            </a:r>
            <a:endParaRPr lang="fr-FR" dirty="0"/>
          </a:p>
        </p:txBody>
      </p:sp>
    </p:spTree>
    <p:extLst>
      <p:ext uri="{BB962C8B-B14F-4D97-AF65-F5344CB8AC3E}">
        <p14:creationId xmlns:p14="http://schemas.microsoft.com/office/powerpoint/2010/main" val="853305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à coins arrondis 5"/>
          <p:cNvSpPr/>
          <p:nvPr/>
        </p:nvSpPr>
        <p:spPr>
          <a:xfrm>
            <a:off x="3491880" y="1844824"/>
            <a:ext cx="5544616" cy="4464496"/>
          </a:xfrm>
          <a:prstGeom prst="roundRect">
            <a:avLst/>
          </a:prstGeom>
          <a:solidFill>
            <a:schemeClr val="accent5">
              <a:lumMod val="60000"/>
              <a:lumOff val="4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67544" y="1556792"/>
            <a:ext cx="2592288" cy="4968552"/>
          </a:xfrm>
          <a:prstGeom prst="roundRect">
            <a:avLst/>
          </a:prstGeom>
          <a:solidFill>
            <a:schemeClr val="bg2">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smtClean="0"/>
              <a:t>Les compétences identifiées </a:t>
            </a:r>
            <a:endParaRPr lang="fr-FR" dirty="0"/>
          </a:p>
        </p:txBody>
      </p:sp>
      <p:sp>
        <p:nvSpPr>
          <p:cNvPr id="3" name="ZoneTexte 2"/>
          <p:cNvSpPr txBox="1"/>
          <p:nvPr/>
        </p:nvSpPr>
        <p:spPr>
          <a:xfrm>
            <a:off x="35496" y="1628800"/>
            <a:ext cx="3384376" cy="4985980"/>
          </a:xfrm>
          <a:prstGeom prst="rect">
            <a:avLst/>
          </a:prstGeom>
          <a:noFill/>
        </p:spPr>
        <p:txBody>
          <a:bodyPr wrap="square" rtlCol="0">
            <a:spAutoFit/>
          </a:bodyPr>
          <a:lstStyle/>
          <a:p>
            <a:pPr algn="ctr"/>
            <a:r>
              <a:rPr lang="fr-FR" sz="2400" b="1" dirty="0" smtClean="0"/>
              <a:t>Compétences </a:t>
            </a:r>
          </a:p>
          <a:p>
            <a:pPr algn="ctr"/>
            <a:r>
              <a:rPr lang="fr-FR" sz="2400" b="1" dirty="0" smtClean="0"/>
              <a:t>Mathématiques</a:t>
            </a:r>
          </a:p>
          <a:p>
            <a:endParaRPr lang="fr-FR" sz="1200" b="1" dirty="0" smtClean="0"/>
          </a:p>
          <a:p>
            <a:pPr algn="ctr"/>
            <a:r>
              <a:rPr lang="fr-FR" sz="2000" b="1" dirty="0" smtClean="0"/>
              <a:t>CHERCHER</a:t>
            </a:r>
            <a:endParaRPr lang="fr-FR" sz="1400" dirty="0"/>
          </a:p>
          <a:p>
            <a:pPr algn="ctr"/>
            <a:r>
              <a:rPr lang="fr-FR" sz="1100" dirty="0" smtClean="0"/>
              <a:t>(Dom. Socle 2, 4)</a:t>
            </a:r>
          </a:p>
          <a:p>
            <a:pPr algn="ctr"/>
            <a:endParaRPr lang="fr-FR" sz="1100" dirty="0" smtClean="0"/>
          </a:p>
          <a:p>
            <a:pPr algn="ctr"/>
            <a:r>
              <a:rPr lang="fr-FR" sz="2000" b="1" dirty="0" smtClean="0"/>
              <a:t>MODELISER</a:t>
            </a:r>
          </a:p>
          <a:p>
            <a:pPr algn="ctr"/>
            <a:r>
              <a:rPr lang="fr-FR" sz="1100" dirty="0" smtClean="0"/>
              <a:t>(</a:t>
            </a:r>
            <a:r>
              <a:rPr lang="fr-FR" sz="1100" dirty="0"/>
              <a:t>Dom. Socle 1, 5</a:t>
            </a:r>
            <a:r>
              <a:rPr lang="fr-FR" sz="1100" dirty="0" smtClean="0"/>
              <a:t>)</a:t>
            </a:r>
          </a:p>
          <a:p>
            <a:pPr algn="ctr"/>
            <a:endParaRPr lang="fr-FR" sz="1100" dirty="0" smtClean="0"/>
          </a:p>
          <a:p>
            <a:pPr algn="ctr"/>
            <a:r>
              <a:rPr lang="fr-FR" sz="2000" b="1" dirty="0" smtClean="0"/>
              <a:t>REPRESENTER</a:t>
            </a:r>
          </a:p>
          <a:p>
            <a:pPr algn="ctr"/>
            <a:r>
              <a:rPr lang="fr-FR" sz="1100" dirty="0" smtClean="0"/>
              <a:t>(</a:t>
            </a:r>
            <a:r>
              <a:rPr lang="fr-FR" sz="1100" dirty="0"/>
              <a:t>Dom. Socle 1, 5</a:t>
            </a:r>
            <a:r>
              <a:rPr lang="fr-FR" sz="1100" dirty="0" smtClean="0"/>
              <a:t>)</a:t>
            </a:r>
          </a:p>
          <a:p>
            <a:pPr algn="ctr"/>
            <a:endParaRPr lang="fr-FR" sz="1400" dirty="0" smtClean="0"/>
          </a:p>
          <a:p>
            <a:pPr algn="ctr"/>
            <a:r>
              <a:rPr lang="fr-FR" sz="2000" b="1" dirty="0" smtClean="0"/>
              <a:t>RAISONNER </a:t>
            </a:r>
          </a:p>
          <a:p>
            <a:pPr algn="ctr"/>
            <a:r>
              <a:rPr lang="fr-FR" sz="1100" dirty="0" smtClean="0"/>
              <a:t>(</a:t>
            </a:r>
            <a:r>
              <a:rPr lang="fr-FR" sz="1100" dirty="0"/>
              <a:t>Dom. Socle 2, 3, 4</a:t>
            </a:r>
            <a:r>
              <a:rPr lang="fr-FR" sz="1100" dirty="0" smtClean="0"/>
              <a:t>)</a:t>
            </a:r>
          </a:p>
          <a:p>
            <a:pPr algn="ctr"/>
            <a:endParaRPr lang="fr-FR" sz="1400" dirty="0"/>
          </a:p>
          <a:p>
            <a:pPr algn="ctr"/>
            <a:r>
              <a:rPr lang="fr-FR" sz="2000" b="1" dirty="0" smtClean="0"/>
              <a:t>CALCULER</a:t>
            </a:r>
          </a:p>
          <a:p>
            <a:pPr algn="ctr"/>
            <a:r>
              <a:rPr lang="fr-FR" sz="1100" dirty="0" smtClean="0"/>
              <a:t>(</a:t>
            </a:r>
            <a:r>
              <a:rPr lang="fr-FR" sz="1100" dirty="0"/>
              <a:t>Dom. Socle 4</a:t>
            </a:r>
            <a:r>
              <a:rPr lang="fr-FR" sz="1100" dirty="0" smtClean="0"/>
              <a:t>)</a:t>
            </a:r>
          </a:p>
          <a:p>
            <a:pPr algn="ctr"/>
            <a:endParaRPr lang="fr-FR" sz="1400" dirty="0" smtClean="0"/>
          </a:p>
          <a:p>
            <a:pPr algn="ctr"/>
            <a:r>
              <a:rPr lang="fr-FR" sz="2000" b="1" dirty="0" smtClean="0"/>
              <a:t>COMMUNIQUER</a:t>
            </a:r>
          </a:p>
          <a:p>
            <a:pPr algn="ctr"/>
            <a:r>
              <a:rPr lang="fr-FR" sz="1100" dirty="0" smtClean="0"/>
              <a:t>(</a:t>
            </a:r>
            <a:r>
              <a:rPr lang="fr-FR" sz="1100" dirty="0"/>
              <a:t>Dom. Socle 1, 3</a:t>
            </a:r>
            <a:r>
              <a:rPr lang="fr-FR" sz="1100" dirty="0" smtClean="0"/>
              <a:t>)</a:t>
            </a:r>
            <a:endParaRPr lang="fr-FR" sz="1600" dirty="0"/>
          </a:p>
        </p:txBody>
      </p:sp>
      <p:sp>
        <p:nvSpPr>
          <p:cNvPr id="4" name="ZoneTexte 3"/>
          <p:cNvSpPr txBox="1"/>
          <p:nvPr/>
        </p:nvSpPr>
        <p:spPr>
          <a:xfrm>
            <a:off x="3635896" y="1916832"/>
            <a:ext cx="5328592" cy="4124207"/>
          </a:xfrm>
          <a:prstGeom prst="rect">
            <a:avLst/>
          </a:prstGeom>
          <a:noFill/>
        </p:spPr>
        <p:txBody>
          <a:bodyPr wrap="square" rtlCol="0">
            <a:spAutoFit/>
          </a:bodyPr>
          <a:lstStyle/>
          <a:p>
            <a:pPr algn="ctr"/>
            <a:r>
              <a:rPr lang="fr-FR" sz="2400" b="1" dirty="0" smtClean="0"/>
              <a:t>Domaines du socle commun </a:t>
            </a:r>
            <a:r>
              <a:rPr lang="fr-FR" sz="2400" b="1" dirty="0"/>
              <a:t>de connaissances, de compétences </a:t>
            </a:r>
            <a:r>
              <a:rPr lang="fr-FR" sz="2400" b="1" dirty="0" smtClean="0"/>
              <a:t/>
            </a:r>
            <a:br>
              <a:rPr lang="fr-FR" sz="2400" b="1" dirty="0" smtClean="0"/>
            </a:br>
            <a:r>
              <a:rPr lang="fr-FR" sz="2400" b="1" dirty="0" smtClean="0"/>
              <a:t>et </a:t>
            </a:r>
            <a:r>
              <a:rPr lang="fr-FR" sz="2400" b="1" dirty="0"/>
              <a:t>de culture </a:t>
            </a:r>
            <a:r>
              <a:rPr lang="fr-FR" sz="2400" b="1" dirty="0" smtClean="0"/>
              <a:t/>
            </a:r>
            <a:br>
              <a:rPr lang="fr-FR" sz="2400" b="1" dirty="0" smtClean="0"/>
            </a:br>
            <a:r>
              <a:rPr lang="fr-FR" sz="1400" b="1" dirty="0" smtClean="0"/>
              <a:t>(</a:t>
            </a:r>
            <a:r>
              <a:rPr lang="fr-FR" sz="1400" b="1" dirty="0"/>
              <a:t>à partir de 2016</a:t>
            </a:r>
            <a:r>
              <a:rPr lang="fr-FR" sz="1400" b="1" dirty="0" smtClean="0"/>
              <a:t>)</a:t>
            </a:r>
          </a:p>
          <a:p>
            <a:pPr algn="ctr"/>
            <a:endParaRPr lang="fr-FR" sz="1200" b="1" dirty="0" smtClean="0"/>
          </a:p>
          <a:p>
            <a:pPr marL="342900" indent="-342900">
              <a:buFont typeface="+mj-lt"/>
              <a:buAutoNum type="arabicPeriod"/>
            </a:pPr>
            <a:r>
              <a:rPr lang="fr-FR" b="1" dirty="0" smtClean="0"/>
              <a:t>les </a:t>
            </a:r>
            <a:r>
              <a:rPr lang="fr-FR" b="1" dirty="0"/>
              <a:t>langages pour penser et </a:t>
            </a:r>
            <a:r>
              <a:rPr lang="fr-FR" b="1" dirty="0" smtClean="0"/>
              <a:t>communiquer</a:t>
            </a:r>
          </a:p>
          <a:p>
            <a:pPr marL="342900" indent="-342900">
              <a:buFont typeface="+mj-lt"/>
              <a:buAutoNum type="arabicPeriod"/>
            </a:pPr>
            <a:endParaRPr lang="fr-FR" dirty="0"/>
          </a:p>
          <a:p>
            <a:pPr marL="342900" indent="-342900">
              <a:buFont typeface="+mj-lt"/>
              <a:buAutoNum type="arabicPeriod"/>
            </a:pPr>
            <a:r>
              <a:rPr lang="fr-FR" b="1" dirty="0"/>
              <a:t>les méthodes et outils pour </a:t>
            </a:r>
            <a:r>
              <a:rPr lang="fr-FR" b="1" dirty="0" smtClean="0"/>
              <a:t>apprendre</a:t>
            </a:r>
            <a:endParaRPr lang="fr-FR" dirty="0"/>
          </a:p>
          <a:p>
            <a:pPr marL="342900" indent="-342900">
              <a:buFont typeface="+mj-lt"/>
              <a:buAutoNum type="arabicPeriod"/>
            </a:pPr>
            <a:endParaRPr lang="fr-FR" b="1" dirty="0" smtClean="0"/>
          </a:p>
          <a:p>
            <a:pPr marL="342900" indent="-342900">
              <a:buFont typeface="+mj-lt"/>
              <a:buAutoNum type="arabicPeriod"/>
            </a:pPr>
            <a:r>
              <a:rPr lang="fr-FR" b="1" dirty="0" smtClean="0"/>
              <a:t>la </a:t>
            </a:r>
            <a:r>
              <a:rPr lang="fr-FR" b="1" dirty="0"/>
              <a:t>formation de la personne et du </a:t>
            </a:r>
            <a:r>
              <a:rPr lang="fr-FR" b="1" dirty="0" smtClean="0"/>
              <a:t>citoyen</a:t>
            </a:r>
            <a:endParaRPr lang="fr-FR" dirty="0"/>
          </a:p>
          <a:p>
            <a:pPr marL="342900" indent="-342900">
              <a:buFont typeface="+mj-lt"/>
              <a:buAutoNum type="arabicPeriod"/>
            </a:pPr>
            <a:endParaRPr lang="fr-FR" b="1" dirty="0" smtClean="0"/>
          </a:p>
          <a:p>
            <a:pPr marL="342900" indent="-342900">
              <a:buFont typeface="+mj-lt"/>
              <a:buAutoNum type="arabicPeriod"/>
            </a:pPr>
            <a:r>
              <a:rPr lang="fr-FR" b="1" dirty="0" smtClean="0"/>
              <a:t>les </a:t>
            </a:r>
            <a:r>
              <a:rPr lang="fr-FR" b="1" dirty="0"/>
              <a:t>systèmes naturels et les systèmes </a:t>
            </a:r>
            <a:r>
              <a:rPr lang="fr-FR" b="1" dirty="0" smtClean="0"/>
              <a:t>techniques</a:t>
            </a:r>
            <a:endParaRPr lang="fr-FR" dirty="0"/>
          </a:p>
          <a:p>
            <a:pPr marL="342900" indent="-342900">
              <a:buFont typeface="+mj-lt"/>
              <a:buAutoNum type="arabicPeriod"/>
            </a:pPr>
            <a:endParaRPr lang="fr-FR" b="1" dirty="0" smtClean="0"/>
          </a:p>
          <a:p>
            <a:pPr marL="342900" indent="-342900">
              <a:buFont typeface="+mj-lt"/>
              <a:buAutoNum type="arabicPeriod"/>
            </a:pPr>
            <a:r>
              <a:rPr lang="fr-FR" b="1" dirty="0" smtClean="0"/>
              <a:t>les </a:t>
            </a:r>
            <a:r>
              <a:rPr lang="fr-FR" b="1" dirty="0"/>
              <a:t>représentations du monde et l'activité </a:t>
            </a:r>
            <a:r>
              <a:rPr lang="fr-FR" b="1" dirty="0" smtClean="0"/>
              <a:t>humaine</a:t>
            </a:r>
            <a:endParaRPr lang="fr-FR" dirty="0"/>
          </a:p>
        </p:txBody>
      </p:sp>
      <p:sp>
        <p:nvSpPr>
          <p:cNvPr id="7" name="Flèche vers la droite 6">
            <a:hlinkClick r:id="rId2" action="ppaction://hlinksldjump"/>
          </p:cNvPr>
          <p:cNvSpPr/>
          <p:nvPr/>
        </p:nvSpPr>
        <p:spPr>
          <a:xfrm>
            <a:off x="7740352" y="6021288"/>
            <a:ext cx="1152128" cy="741662"/>
          </a:xfrm>
          <a:prstGeom prst="rightArrow">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Retour</a:t>
            </a:r>
            <a:endParaRPr lang="fr-FR" dirty="0"/>
          </a:p>
        </p:txBody>
      </p:sp>
    </p:spTree>
    <p:extLst>
      <p:ext uri="{BB962C8B-B14F-4D97-AF65-F5344CB8AC3E}">
        <p14:creationId xmlns:p14="http://schemas.microsoft.com/office/powerpoint/2010/main" val="539224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ALGORITHMIQUE </a:t>
            </a:r>
            <a:r>
              <a:rPr lang="fr-FR" sz="2000" dirty="0" smtClean="0"/>
              <a:t>(1)</a:t>
            </a:r>
            <a:endParaRPr lang="fr-FR" dirty="0"/>
          </a:p>
        </p:txBody>
      </p:sp>
      <p:sp>
        <p:nvSpPr>
          <p:cNvPr id="3" name="Espace réservé du texte 2"/>
          <p:cNvSpPr>
            <a:spLocks noGrp="1"/>
          </p:cNvSpPr>
          <p:nvPr>
            <p:ph type="body" idx="1"/>
          </p:nvPr>
        </p:nvSpPr>
        <p:spPr/>
        <p:txBody>
          <a:bodyPr/>
          <a:lstStyle/>
          <a:p>
            <a:r>
              <a:rPr lang="fr-FR" dirty="0" smtClean="0"/>
              <a:t>Ce que disent les textes :</a:t>
            </a:r>
          </a:p>
          <a:p>
            <a:r>
              <a:rPr lang="fr-FR" dirty="0" smtClean="0">
                <a:hlinkClick r:id="" action="ppaction://noaction"/>
              </a:rPr>
              <a:t>BO spécial n°11 du 26 novembre 2015</a:t>
            </a:r>
            <a:r>
              <a:rPr lang="fr-FR" dirty="0" smtClean="0"/>
              <a:t> - </a:t>
            </a:r>
            <a:r>
              <a:rPr lang="fr-FR" sz="1400" dirty="0" smtClean="0"/>
              <a:t>Mathématiques Cycle 4 à partir de la page 366 </a:t>
            </a:r>
          </a:p>
          <a:p>
            <a:r>
              <a:rPr lang="fr-FR" sz="1600" i="1" dirty="0"/>
              <a:t>p</a:t>
            </a:r>
            <a:r>
              <a:rPr lang="fr-FR" sz="1600" i="1" dirty="0" smtClean="0"/>
              <a:t> 367</a:t>
            </a:r>
            <a:r>
              <a:rPr lang="fr-FR" dirty="0" smtClean="0"/>
              <a:t> Concernant l’enseignement de l’informatique en mathématiques :</a:t>
            </a:r>
          </a:p>
          <a:p>
            <a:r>
              <a:rPr lang="fr-FR" dirty="0" smtClean="0"/>
              <a:t> « </a:t>
            </a:r>
            <a:r>
              <a:rPr lang="is-IS" dirty="0" smtClean="0"/>
              <a:t>… </a:t>
            </a:r>
            <a:r>
              <a:rPr lang="fr-FR" dirty="0" smtClean="0"/>
              <a:t>apporter </a:t>
            </a:r>
            <a:r>
              <a:rPr lang="fr-FR" dirty="0"/>
              <a:t>des </a:t>
            </a:r>
            <a:r>
              <a:rPr lang="fr-FR" dirty="0" smtClean="0"/>
              <a:t>clés </a:t>
            </a:r>
            <a:r>
              <a:rPr lang="fr-FR" dirty="0"/>
              <a:t>de </a:t>
            </a:r>
            <a:r>
              <a:rPr lang="fr-FR" dirty="0" smtClean="0"/>
              <a:t>décryptage </a:t>
            </a:r>
            <a:r>
              <a:rPr lang="fr-FR" dirty="0"/>
              <a:t>d’un monde </a:t>
            </a:r>
            <a:r>
              <a:rPr lang="fr-FR" dirty="0" smtClean="0"/>
              <a:t>numérique </a:t>
            </a:r>
            <a:r>
              <a:rPr lang="fr-FR" dirty="0"/>
              <a:t>en </a:t>
            </a:r>
            <a:r>
              <a:rPr lang="fr-FR" dirty="0" smtClean="0"/>
              <a:t>évolution constante. </a:t>
            </a:r>
            <a:r>
              <a:rPr lang="is-IS" dirty="0" smtClean="0"/>
              <a:t>… </a:t>
            </a:r>
            <a:r>
              <a:rPr lang="is-IS" dirty="0" smtClean="0">
                <a:solidFill>
                  <a:schemeClr val="tx1"/>
                </a:solidFill>
              </a:rPr>
              <a:t>ll permet d’</a:t>
            </a:r>
            <a:r>
              <a:rPr lang="fr-FR" dirty="0" smtClean="0">
                <a:solidFill>
                  <a:schemeClr val="tx1"/>
                </a:solidFill>
              </a:rPr>
              <a:t>acquérir </a:t>
            </a:r>
            <a:r>
              <a:rPr lang="fr-FR" dirty="0">
                <a:solidFill>
                  <a:schemeClr val="tx1"/>
                </a:solidFill>
              </a:rPr>
              <a:t>des </a:t>
            </a:r>
            <a:r>
              <a:rPr lang="fr-FR" dirty="0" smtClean="0">
                <a:solidFill>
                  <a:schemeClr val="tx1"/>
                </a:solidFill>
              </a:rPr>
              <a:t>méthodes </a:t>
            </a:r>
            <a:r>
              <a:rPr lang="fr-FR" dirty="0">
                <a:solidFill>
                  <a:schemeClr val="tx1"/>
                </a:solidFill>
              </a:rPr>
              <a:t>qui construisent la </a:t>
            </a:r>
            <a:r>
              <a:rPr lang="fr-FR" dirty="0" smtClean="0">
                <a:solidFill>
                  <a:schemeClr val="tx1"/>
                </a:solidFill>
              </a:rPr>
              <a:t>pensée </a:t>
            </a:r>
            <a:r>
              <a:rPr lang="fr-FR" dirty="0">
                <a:solidFill>
                  <a:schemeClr val="tx1"/>
                </a:solidFill>
              </a:rPr>
              <a:t>algorithmique</a:t>
            </a:r>
            <a:r>
              <a:rPr lang="fr-FR" dirty="0"/>
              <a:t> et </a:t>
            </a:r>
            <a:r>
              <a:rPr lang="fr-FR" dirty="0" smtClean="0"/>
              <a:t>développe </a:t>
            </a:r>
            <a:r>
              <a:rPr lang="fr-FR" dirty="0"/>
              <a:t>des </a:t>
            </a:r>
            <a:r>
              <a:rPr lang="fr-FR" dirty="0" smtClean="0"/>
              <a:t>compétences </a:t>
            </a:r>
            <a:r>
              <a:rPr lang="fr-FR" dirty="0"/>
              <a:t>dans la </a:t>
            </a:r>
            <a:r>
              <a:rPr lang="fr-FR" dirty="0" smtClean="0"/>
              <a:t>représentation </a:t>
            </a:r>
            <a:r>
              <a:rPr lang="fr-FR" dirty="0"/>
              <a:t>de l’information et de son traitement, la </a:t>
            </a:r>
            <a:r>
              <a:rPr lang="fr-FR" dirty="0" smtClean="0"/>
              <a:t>résolution </a:t>
            </a:r>
            <a:r>
              <a:rPr lang="fr-FR" dirty="0"/>
              <a:t>de </a:t>
            </a:r>
            <a:r>
              <a:rPr lang="fr-FR" dirty="0" smtClean="0"/>
              <a:t>problèmes, </a:t>
            </a:r>
            <a:r>
              <a:rPr lang="fr-FR" dirty="0"/>
              <a:t>le </a:t>
            </a:r>
            <a:r>
              <a:rPr lang="fr-FR" dirty="0" smtClean="0"/>
              <a:t>contrôle </a:t>
            </a:r>
            <a:r>
              <a:rPr lang="fr-FR" dirty="0"/>
              <a:t>des </a:t>
            </a:r>
            <a:r>
              <a:rPr lang="fr-FR" dirty="0" smtClean="0"/>
              <a:t>résultats. »</a:t>
            </a:r>
            <a:endParaRPr lang="fr-FR" dirty="0"/>
          </a:p>
        </p:txBody>
      </p:sp>
    </p:spTree>
    <p:extLst>
      <p:ext uri="{BB962C8B-B14F-4D97-AF65-F5344CB8AC3E}">
        <p14:creationId xmlns:p14="http://schemas.microsoft.com/office/powerpoint/2010/main" val="220470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Fréquences d’apparition des lettres</a:t>
            </a:r>
            <a:endParaRPr lang="fr-FR" dirty="0"/>
          </a:p>
        </p:txBody>
      </p:sp>
      <p:graphicFrame>
        <p:nvGraphicFramePr>
          <p:cNvPr id="3" name="Graphique 2"/>
          <p:cNvGraphicFramePr>
            <a:graphicFrameLocks/>
          </p:cNvGraphicFramePr>
          <p:nvPr>
            <p:extLst>
              <p:ext uri="{D42A27DB-BD31-4B8C-83A1-F6EECF244321}">
                <p14:modId xmlns:p14="http://schemas.microsoft.com/office/powerpoint/2010/main" val="1482835746"/>
              </p:ext>
            </p:extLst>
          </p:nvPr>
        </p:nvGraphicFramePr>
        <p:xfrm>
          <a:off x="323528" y="1628800"/>
          <a:ext cx="2659310" cy="2115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phique 3"/>
          <p:cNvGraphicFramePr>
            <a:graphicFrameLocks/>
          </p:cNvGraphicFramePr>
          <p:nvPr>
            <p:extLst>
              <p:ext uri="{D42A27DB-BD31-4B8C-83A1-F6EECF244321}">
                <p14:modId xmlns:p14="http://schemas.microsoft.com/office/powerpoint/2010/main" val="2244558611"/>
              </p:ext>
            </p:extLst>
          </p:nvPr>
        </p:nvGraphicFramePr>
        <p:xfrm>
          <a:off x="3311860" y="1628800"/>
          <a:ext cx="2659310" cy="2115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565385744"/>
              </p:ext>
            </p:extLst>
          </p:nvPr>
        </p:nvGraphicFramePr>
        <p:xfrm>
          <a:off x="323528" y="4005064"/>
          <a:ext cx="2659310" cy="21157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phique 5"/>
          <p:cNvGraphicFramePr>
            <a:graphicFrameLocks/>
          </p:cNvGraphicFramePr>
          <p:nvPr>
            <p:extLst>
              <p:ext uri="{D42A27DB-BD31-4B8C-83A1-F6EECF244321}">
                <p14:modId xmlns:p14="http://schemas.microsoft.com/office/powerpoint/2010/main" val="331743310"/>
              </p:ext>
            </p:extLst>
          </p:nvPr>
        </p:nvGraphicFramePr>
        <p:xfrm>
          <a:off x="3311860" y="4005064"/>
          <a:ext cx="2659310" cy="21157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Graphique 6"/>
          <p:cNvGraphicFramePr>
            <a:graphicFrameLocks/>
          </p:cNvGraphicFramePr>
          <p:nvPr>
            <p:extLst>
              <p:ext uri="{D42A27DB-BD31-4B8C-83A1-F6EECF244321}">
                <p14:modId xmlns:p14="http://schemas.microsoft.com/office/powerpoint/2010/main" val="4269027048"/>
              </p:ext>
            </p:extLst>
          </p:nvPr>
        </p:nvGraphicFramePr>
        <p:xfrm>
          <a:off x="6300192" y="4005064"/>
          <a:ext cx="2659310" cy="2115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Graphique 7"/>
          <p:cNvGraphicFramePr>
            <a:graphicFrameLocks/>
          </p:cNvGraphicFramePr>
          <p:nvPr>
            <p:extLst>
              <p:ext uri="{D42A27DB-BD31-4B8C-83A1-F6EECF244321}">
                <p14:modId xmlns:p14="http://schemas.microsoft.com/office/powerpoint/2010/main" val="3835227385"/>
              </p:ext>
            </p:extLst>
          </p:nvPr>
        </p:nvGraphicFramePr>
        <p:xfrm>
          <a:off x="6300192" y="1628800"/>
          <a:ext cx="2659310" cy="2115790"/>
        </p:xfrm>
        <a:graphic>
          <a:graphicData uri="http://schemas.openxmlformats.org/drawingml/2006/chart">
            <c:chart xmlns:c="http://schemas.openxmlformats.org/drawingml/2006/chart" xmlns:r="http://schemas.openxmlformats.org/officeDocument/2006/relationships" r:id="rId7"/>
          </a:graphicData>
        </a:graphic>
      </p:graphicFrame>
      <p:sp>
        <p:nvSpPr>
          <p:cNvPr id="9" name="Flèche vers la droite 8">
            <a:hlinkClick r:id="rId8" action="ppaction://hlinksldjump"/>
          </p:cNvPr>
          <p:cNvSpPr/>
          <p:nvPr/>
        </p:nvSpPr>
        <p:spPr>
          <a:xfrm>
            <a:off x="7740352" y="6021288"/>
            <a:ext cx="1152128" cy="7416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Retour</a:t>
            </a:r>
            <a:endParaRPr lang="fr-FR" dirty="0"/>
          </a:p>
        </p:txBody>
      </p:sp>
    </p:spTree>
    <p:extLst>
      <p:ext uri="{BB962C8B-B14F-4D97-AF65-F5344CB8AC3E}">
        <p14:creationId xmlns:p14="http://schemas.microsoft.com/office/powerpoint/2010/main" val="4282443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1331640" y="1417638"/>
            <a:ext cx="6588224" cy="4204690"/>
          </a:xfrm>
          <a:prstGeom prst="rect">
            <a:avLst/>
          </a:prstGeom>
        </p:spPr>
      </p:pic>
      <p:sp>
        <p:nvSpPr>
          <p:cNvPr id="13" name="Rectangle 12"/>
          <p:cNvSpPr/>
          <p:nvPr/>
        </p:nvSpPr>
        <p:spPr>
          <a:xfrm>
            <a:off x="1115616" y="5622328"/>
            <a:ext cx="7344816" cy="542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solidFill>
                  <a:schemeClr val="tx1"/>
                </a:solidFill>
              </a:rPr>
              <a:t>6</a:t>
            </a:r>
            <a:r>
              <a:rPr lang="fr-FR" sz="2800" b="1" baseline="30000" dirty="0" smtClean="0">
                <a:solidFill>
                  <a:schemeClr val="tx1"/>
                </a:solidFill>
              </a:rPr>
              <a:t>e</a:t>
            </a:r>
            <a:r>
              <a:rPr lang="fr-FR" sz="2800" b="1" dirty="0" smtClean="0">
                <a:solidFill>
                  <a:schemeClr val="tx1"/>
                </a:solidFill>
              </a:rPr>
              <a:t> mois</a:t>
            </a:r>
            <a:endParaRPr lang="fr-FR" sz="2800" b="1" dirty="0">
              <a:solidFill>
                <a:schemeClr val="tx1"/>
              </a:solidFill>
            </a:endParaRPr>
          </a:p>
        </p:txBody>
      </p:sp>
      <p:sp>
        <p:nvSpPr>
          <p:cNvPr id="14" name="Rectangle 13"/>
          <p:cNvSpPr/>
          <p:nvPr/>
        </p:nvSpPr>
        <p:spPr>
          <a:xfrm>
            <a:off x="1115616" y="5118272"/>
            <a:ext cx="7344816" cy="1047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800" b="1" dirty="0">
                <a:solidFill>
                  <a:schemeClr val="tx1"/>
                </a:solidFill>
              </a:rPr>
              <a:t>5</a:t>
            </a:r>
            <a:r>
              <a:rPr lang="fr-FR" sz="2800" b="1" baseline="30000" smtClean="0">
                <a:solidFill>
                  <a:schemeClr val="tx1"/>
                </a:solidFill>
              </a:rPr>
              <a:t>e</a:t>
            </a:r>
            <a:r>
              <a:rPr lang="fr-FR" sz="2800" b="1" smtClean="0">
                <a:solidFill>
                  <a:schemeClr val="tx1"/>
                </a:solidFill>
              </a:rPr>
              <a:t> </a:t>
            </a:r>
            <a:r>
              <a:rPr lang="fr-FR" sz="2800" b="1" dirty="0" smtClean="0">
                <a:solidFill>
                  <a:schemeClr val="tx1"/>
                </a:solidFill>
              </a:rPr>
              <a:t>mois</a:t>
            </a:r>
            <a:endParaRPr lang="fr-FR" sz="2800" b="1" dirty="0">
              <a:solidFill>
                <a:schemeClr val="tx1"/>
              </a:solidFill>
            </a:endParaRPr>
          </a:p>
        </p:txBody>
      </p:sp>
      <p:sp>
        <p:nvSpPr>
          <p:cNvPr id="15" name="Rectangle 14"/>
          <p:cNvSpPr/>
          <p:nvPr/>
        </p:nvSpPr>
        <p:spPr>
          <a:xfrm>
            <a:off x="1115616" y="4077072"/>
            <a:ext cx="7344816" cy="2094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800" b="1" dirty="0" smtClean="0">
                <a:solidFill>
                  <a:schemeClr val="tx1"/>
                </a:solidFill>
              </a:rPr>
              <a:t>4</a:t>
            </a:r>
            <a:r>
              <a:rPr lang="fr-FR" sz="2800" b="1" baseline="30000" smtClean="0">
                <a:solidFill>
                  <a:schemeClr val="tx1"/>
                </a:solidFill>
              </a:rPr>
              <a:t>e</a:t>
            </a:r>
            <a:r>
              <a:rPr lang="fr-FR" sz="2800" b="1" smtClean="0">
                <a:solidFill>
                  <a:schemeClr val="tx1"/>
                </a:solidFill>
              </a:rPr>
              <a:t> </a:t>
            </a:r>
            <a:r>
              <a:rPr lang="fr-FR" sz="2800" b="1" dirty="0" smtClean="0">
                <a:solidFill>
                  <a:schemeClr val="tx1"/>
                </a:solidFill>
              </a:rPr>
              <a:t>mois</a:t>
            </a:r>
            <a:endParaRPr lang="fr-FR" sz="2800" b="1" dirty="0">
              <a:solidFill>
                <a:schemeClr val="tx1"/>
              </a:solidFill>
            </a:endParaRPr>
          </a:p>
        </p:txBody>
      </p:sp>
      <p:sp>
        <p:nvSpPr>
          <p:cNvPr id="16" name="Rectangle 15"/>
          <p:cNvSpPr/>
          <p:nvPr/>
        </p:nvSpPr>
        <p:spPr>
          <a:xfrm>
            <a:off x="1115616" y="3361854"/>
            <a:ext cx="7344816" cy="2809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800" b="1" dirty="0">
                <a:solidFill>
                  <a:schemeClr val="tx1"/>
                </a:solidFill>
              </a:rPr>
              <a:t>3</a:t>
            </a:r>
            <a:r>
              <a:rPr lang="fr-FR" sz="2800" b="1" baseline="30000" smtClean="0">
                <a:solidFill>
                  <a:schemeClr val="tx1"/>
                </a:solidFill>
              </a:rPr>
              <a:t>e</a:t>
            </a:r>
            <a:r>
              <a:rPr lang="fr-FR" sz="2800" b="1" smtClean="0">
                <a:solidFill>
                  <a:schemeClr val="tx1"/>
                </a:solidFill>
              </a:rPr>
              <a:t> </a:t>
            </a:r>
            <a:r>
              <a:rPr lang="fr-FR" sz="2800" b="1" dirty="0" smtClean="0">
                <a:solidFill>
                  <a:schemeClr val="tx1"/>
                </a:solidFill>
              </a:rPr>
              <a:t>mois</a:t>
            </a:r>
            <a:endParaRPr lang="fr-FR" sz="2800" b="1" dirty="0">
              <a:solidFill>
                <a:schemeClr val="tx1"/>
              </a:solidFill>
            </a:endParaRPr>
          </a:p>
        </p:txBody>
      </p:sp>
      <p:sp>
        <p:nvSpPr>
          <p:cNvPr id="17" name="Rectangle 16"/>
          <p:cNvSpPr/>
          <p:nvPr/>
        </p:nvSpPr>
        <p:spPr>
          <a:xfrm>
            <a:off x="1115616" y="2560638"/>
            <a:ext cx="7344816" cy="3605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800" b="1" dirty="0" smtClean="0">
                <a:solidFill>
                  <a:schemeClr val="tx1"/>
                </a:solidFill>
              </a:rPr>
              <a:t>2</a:t>
            </a:r>
            <a:r>
              <a:rPr lang="fr-FR" sz="2800" b="1" baseline="30000" smtClean="0">
                <a:solidFill>
                  <a:schemeClr val="tx1"/>
                </a:solidFill>
              </a:rPr>
              <a:t>e</a:t>
            </a:r>
            <a:r>
              <a:rPr lang="fr-FR" sz="2800" b="1" smtClean="0">
                <a:solidFill>
                  <a:schemeClr val="tx1"/>
                </a:solidFill>
              </a:rPr>
              <a:t> </a:t>
            </a:r>
            <a:r>
              <a:rPr lang="fr-FR" sz="2800" b="1" dirty="0" smtClean="0">
                <a:solidFill>
                  <a:schemeClr val="tx1"/>
                </a:solidFill>
              </a:rPr>
              <a:t>mois</a:t>
            </a:r>
            <a:endParaRPr lang="fr-FR" sz="2800" b="1" dirty="0">
              <a:solidFill>
                <a:schemeClr val="tx1"/>
              </a:solidFill>
            </a:endParaRPr>
          </a:p>
        </p:txBody>
      </p:sp>
      <p:sp>
        <p:nvSpPr>
          <p:cNvPr id="18" name="Rectangle 17"/>
          <p:cNvSpPr/>
          <p:nvPr/>
        </p:nvSpPr>
        <p:spPr>
          <a:xfrm>
            <a:off x="1115616" y="1916832"/>
            <a:ext cx="7344816" cy="4253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800" b="1" smtClean="0">
                <a:solidFill>
                  <a:schemeClr val="tx1"/>
                </a:solidFill>
              </a:rPr>
              <a:t>1</a:t>
            </a:r>
            <a:r>
              <a:rPr lang="fr-FR" sz="2800" b="1" baseline="30000" smtClean="0">
                <a:solidFill>
                  <a:schemeClr val="tx1"/>
                </a:solidFill>
              </a:rPr>
              <a:t>er</a:t>
            </a:r>
            <a:r>
              <a:rPr lang="fr-FR" sz="2800" b="1" smtClean="0">
                <a:solidFill>
                  <a:schemeClr val="tx1"/>
                </a:solidFill>
              </a:rPr>
              <a:t> </a:t>
            </a:r>
            <a:r>
              <a:rPr lang="fr-FR" sz="2800" b="1" dirty="0" smtClean="0">
                <a:solidFill>
                  <a:schemeClr val="tx1"/>
                </a:solidFill>
              </a:rPr>
              <a:t>mois</a:t>
            </a:r>
            <a:endParaRPr lang="fr-FR" sz="2800" b="1" dirty="0">
              <a:solidFill>
                <a:schemeClr val="tx1"/>
              </a:solidFill>
            </a:endParaRPr>
          </a:p>
        </p:txBody>
      </p:sp>
      <p:sp>
        <p:nvSpPr>
          <p:cNvPr id="9" name="Flèche vers la droite 8">
            <a:hlinkClick r:id="rId3" action="ppaction://hlinksldjump"/>
          </p:cNvPr>
          <p:cNvSpPr/>
          <p:nvPr/>
        </p:nvSpPr>
        <p:spPr>
          <a:xfrm>
            <a:off x="7740352" y="6021288"/>
            <a:ext cx="1152128" cy="7416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Retour</a:t>
            </a:r>
            <a:endParaRPr lang="fr-FR" dirty="0"/>
          </a:p>
        </p:txBody>
      </p:sp>
      <p:sp>
        <p:nvSpPr>
          <p:cNvPr id="2" name="Titre 1"/>
          <p:cNvSpPr>
            <a:spLocks noGrp="1"/>
          </p:cNvSpPr>
          <p:nvPr>
            <p:ph type="title"/>
          </p:nvPr>
        </p:nvSpPr>
        <p:spPr/>
        <p:txBody>
          <a:bodyPr/>
          <a:lstStyle/>
          <a:p>
            <a:r>
              <a:rPr lang="fr-FR" dirty="0" smtClean="0"/>
              <a:t>Les lapins de </a:t>
            </a:r>
            <a:r>
              <a:rPr lang="fr-FR" dirty="0" err="1" smtClean="0"/>
              <a:t>Fibonacci</a:t>
            </a:r>
            <a:endParaRPr lang="fr-FR" dirty="0"/>
          </a:p>
        </p:txBody>
      </p:sp>
    </p:spTree>
    <p:extLst>
      <p:ext uri="{BB962C8B-B14F-4D97-AF65-F5344CB8AC3E}">
        <p14:creationId xmlns:p14="http://schemas.microsoft.com/office/powerpoint/2010/main" val="2232142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ALGORITHMIQUE </a:t>
            </a:r>
            <a:r>
              <a:rPr lang="fr-FR" sz="2000" dirty="0" smtClean="0"/>
              <a:t>(</a:t>
            </a:r>
            <a:r>
              <a:rPr lang="fr-FR" sz="2400" dirty="0" smtClean="0"/>
              <a:t>2)</a:t>
            </a:r>
            <a:endParaRPr lang="fr-FR" dirty="0"/>
          </a:p>
        </p:txBody>
      </p:sp>
      <p:sp>
        <p:nvSpPr>
          <p:cNvPr id="3" name="Espace réservé du texte 2"/>
          <p:cNvSpPr>
            <a:spLocks noGrp="1"/>
          </p:cNvSpPr>
          <p:nvPr>
            <p:ph type="body" idx="1"/>
          </p:nvPr>
        </p:nvSpPr>
        <p:spPr/>
        <p:txBody>
          <a:bodyPr/>
          <a:lstStyle/>
          <a:p>
            <a:r>
              <a:rPr lang="fr-FR" dirty="0" smtClean="0"/>
              <a:t>Ce que disent les textes :</a:t>
            </a:r>
          </a:p>
          <a:p>
            <a:r>
              <a:rPr lang="fr-FR" dirty="0" smtClean="0">
                <a:hlinkClick r:id="" action="ppaction://noaction"/>
              </a:rPr>
              <a:t>BO spécial n°11 du 26 novembre 2015</a:t>
            </a:r>
            <a:r>
              <a:rPr lang="fr-FR" dirty="0" smtClean="0"/>
              <a:t> - </a:t>
            </a:r>
            <a:r>
              <a:rPr lang="fr-FR" sz="1400" dirty="0" smtClean="0"/>
              <a:t>Mathématiques Cycle 4 à partir de la page 366 </a:t>
            </a:r>
          </a:p>
          <a:p>
            <a:r>
              <a:rPr lang="fr-FR" sz="1600" i="1" dirty="0"/>
              <a:t>p </a:t>
            </a:r>
            <a:r>
              <a:rPr lang="fr-FR" sz="1600" i="1" dirty="0" smtClean="0"/>
              <a:t>369</a:t>
            </a:r>
            <a:r>
              <a:rPr lang="fr-FR" sz="1600" dirty="0" smtClean="0"/>
              <a:t> </a:t>
            </a:r>
            <a:r>
              <a:rPr lang="fr-FR" dirty="0" smtClean="0"/>
              <a:t>Concernant les compétences travaillées en mathématiques et plus particulièrement </a:t>
            </a:r>
            <a:r>
              <a:rPr lang="fr-FR" b="1" dirty="0" smtClean="0">
                <a:solidFill>
                  <a:schemeClr val="tx1"/>
                </a:solidFill>
                <a:hlinkClick r:id="rId3" action="ppaction://hlinksldjump"/>
              </a:rPr>
              <a:t>COMMUNIQUE</a:t>
            </a:r>
            <a:r>
              <a:rPr lang="fr-FR" b="1" dirty="0">
                <a:solidFill>
                  <a:schemeClr val="tx1"/>
                </a:solidFill>
                <a:hlinkClick r:id="rId3" action="ppaction://hlinksldjump"/>
              </a:rPr>
              <a:t>R</a:t>
            </a:r>
            <a:r>
              <a:rPr lang="fr-FR" dirty="0" smtClean="0"/>
              <a:t> :</a:t>
            </a:r>
          </a:p>
          <a:p>
            <a:r>
              <a:rPr lang="fr-FR" dirty="0" smtClean="0"/>
              <a:t> « </a:t>
            </a:r>
            <a:r>
              <a:rPr lang="is-IS" dirty="0" smtClean="0"/>
              <a:t>… </a:t>
            </a:r>
            <a:r>
              <a:rPr lang="fr-FR" dirty="0" smtClean="0">
                <a:solidFill>
                  <a:schemeClr val="tx1"/>
                </a:solidFill>
              </a:rPr>
              <a:t>Expliquer </a:t>
            </a:r>
            <a:r>
              <a:rPr lang="fr-FR" dirty="0">
                <a:solidFill>
                  <a:schemeClr val="tx1"/>
                </a:solidFill>
              </a:rPr>
              <a:t>à l’oral ou </a:t>
            </a:r>
            <a:r>
              <a:rPr lang="fr-FR" dirty="0" smtClean="0">
                <a:solidFill>
                  <a:schemeClr val="tx1"/>
                </a:solidFill>
              </a:rPr>
              <a:t>à l’écrit </a:t>
            </a:r>
            <a:r>
              <a:rPr lang="fr-FR" dirty="0" smtClean="0"/>
              <a:t>(</a:t>
            </a:r>
            <a:r>
              <a:rPr lang="fr-FR" dirty="0"/>
              <a:t>sa </a:t>
            </a:r>
            <a:r>
              <a:rPr lang="fr-FR" dirty="0" smtClean="0"/>
              <a:t>démarche, </a:t>
            </a:r>
            <a:r>
              <a:rPr lang="fr-FR" dirty="0"/>
              <a:t>son raisonnement, un calcul, un protocole de </a:t>
            </a:r>
            <a:r>
              <a:rPr lang="fr-FR" dirty="0" smtClean="0"/>
              <a:t>construction géométrique, </a:t>
            </a:r>
            <a:r>
              <a:rPr lang="fr-FR" dirty="0">
                <a:solidFill>
                  <a:srgbClr val="000000"/>
                </a:solidFill>
              </a:rPr>
              <a:t>un algorithme</a:t>
            </a:r>
            <a:r>
              <a:rPr lang="fr-FR" dirty="0"/>
              <a:t>), comprendre les explications d’un autre et argumenter </a:t>
            </a:r>
            <a:r>
              <a:rPr lang="fr-FR" dirty="0" smtClean="0"/>
              <a:t>dans l’échange. ... »</a:t>
            </a:r>
            <a:endParaRPr lang="fr-FR" dirty="0"/>
          </a:p>
        </p:txBody>
      </p:sp>
    </p:spTree>
    <p:extLst>
      <p:ext uri="{BB962C8B-B14F-4D97-AF65-F5344CB8AC3E}">
        <p14:creationId xmlns:p14="http://schemas.microsoft.com/office/powerpoint/2010/main" val="3249106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noFill/>
        </p:spPr>
        <p:txBody>
          <a:bodyPr/>
          <a:lstStyle/>
          <a:p>
            <a:r>
              <a:rPr lang="fr-FR" dirty="0" smtClean="0"/>
              <a:t>Ce que disent les textes :</a:t>
            </a:r>
          </a:p>
          <a:p>
            <a:r>
              <a:rPr lang="fr-FR" dirty="0" smtClean="0">
                <a:hlinkClick r:id="" action="ppaction://noaction"/>
              </a:rPr>
              <a:t>BO spécial n°11 du 26 novembre 2015</a:t>
            </a:r>
            <a:r>
              <a:rPr lang="fr-FR" dirty="0" smtClean="0"/>
              <a:t> - </a:t>
            </a:r>
            <a:r>
              <a:rPr lang="fr-FR" sz="1400" dirty="0" smtClean="0"/>
              <a:t>Mathématiques Cycle 4 à partir de la page 366 </a:t>
            </a:r>
          </a:p>
          <a:p>
            <a:r>
              <a:rPr lang="fr-FR" sz="1600" i="1" dirty="0"/>
              <a:t>p </a:t>
            </a:r>
            <a:r>
              <a:rPr lang="fr-FR" sz="1600" i="1" dirty="0" smtClean="0"/>
              <a:t>378</a:t>
            </a:r>
            <a:r>
              <a:rPr lang="fr-FR" sz="1600" dirty="0" smtClean="0"/>
              <a:t> Thème E - </a:t>
            </a:r>
            <a:r>
              <a:rPr lang="fr-FR" dirty="0" smtClean="0"/>
              <a:t>Algorithmique </a:t>
            </a:r>
            <a:r>
              <a:rPr lang="fr-FR" dirty="0"/>
              <a:t>et </a:t>
            </a:r>
            <a:r>
              <a:rPr lang="fr-FR" dirty="0" smtClean="0"/>
              <a:t>programmation</a:t>
            </a:r>
          </a:p>
          <a:p>
            <a:r>
              <a:rPr lang="fr-FR" dirty="0" smtClean="0"/>
              <a:t>« </a:t>
            </a:r>
            <a:r>
              <a:rPr lang="fr-FR" dirty="0"/>
              <a:t>Au cycle 4, </a:t>
            </a:r>
            <a:r>
              <a:rPr lang="fr-FR" dirty="0">
                <a:solidFill>
                  <a:srgbClr val="000000"/>
                </a:solidFill>
              </a:rPr>
              <a:t>les </a:t>
            </a:r>
            <a:r>
              <a:rPr lang="fr-FR" dirty="0" smtClean="0">
                <a:solidFill>
                  <a:srgbClr val="000000"/>
                </a:solidFill>
              </a:rPr>
              <a:t>élèves </a:t>
            </a:r>
            <a:r>
              <a:rPr lang="fr-FR" dirty="0">
                <a:solidFill>
                  <a:srgbClr val="000000"/>
                </a:solidFill>
              </a:rPr>
              <a:t>s’initient à la programmation</a:t>
            </a:r>
            <a:r>
              <a:rPr lang="fr-FR" dirty="0"/>
              <a:t>, en </a:t>
            </a:r>
            <a:r>
              <a:rPr lang="fr-FR" dirty="0" smtClean="0"/>
              <a:t>développant </a:t>
            </a:r>
            <a:r>
              <a:rPr lang="fr-FR" dirty="0"/>
              <a:t>dans une </a:t>
            </a:r>
            <a:r>
              <a:rPr lang="fr-FR" dirty="0" smtClean="0"/>
              <a:t>démarche </a:t>
            </a:r>
            <a:r>
              <a:rPr lang="fr-FR" dirty="0"/>
              <a:t>de projet quelques </a:t>
            </a:r>
            <a:r>
              <a:rPr lang="fr-FR" dirty="0">
                <a:solidFill>
                  <a:srgbClr val="000000"/>
                </a:solidFill>
              </a:rPr>
              <a:t>programmes simples</a:t>
            </a:r>
            <a:r>
              <a:rPr lang="fr-FR" dirty="0"/>
              <a:t>, </a:t>
            </a:r>
            <a:r>
              <a:rPr lang="fr-FR" dirty="0">
                <a:solidFill>
                  <a:srgbClr val="000000"/>
                </a:solidFill>
              </a:rPr>
              <a:t>sans viser une connaissance experte et exhaustive d’un langage ou d’un logiciel particulier</a:t>
            </a:r>
            <a:r>
              <a:rPr lang="fr-FR" dirty="0"/>
              <a:t>. En </a:t>
            </a:r>
            <a:r>
              <a:rPr lang="fr-FR" dirty="0" smtClean="0"/>
              <a:t>créant </a:t>
            </a:r>
            <a:r>
              <a:rPr lang="fr-FR" dirty="0"/>
              <a:t>un programme, ils </a:t>
            </a:r>
            <a:r>
              <a:rPr lang="fr-FR" dirty="0" smtClean="0"/>
              <a:t>développent </a:t>
            </a:r>
            <a:r>
              <a:rPr lang="fr-FR" dirty="0">
                <a:solidFill>
                  <a:srgbClr val="000000"/>
                </a:solidFill>
              </a:rPr>
              <a:t>des </a:t>
            </a:r>
            <a:r>
              <a:rPr lang="fr-FR" dirty="0" smtClean="0">
                <a:solidFill>
                  <a:srgbClr val="000000"/>
                </a:solidFill>
              </a:rPr>
              <a:t>méthodes </a:t>
            </a:r>
            <a:r>
              <a:rPr lang="fr-FR" dirty="0">
                <a:solidFill>
                  <a:srgbClr val="000000"/>
                </a:solidFill>
              </a:rPr>
              <a:t>de </a:t>
            </a:r>
            <a:r>
              <a:rPr lang="fr-FR" dirty="0" smtClean="0">
                <a:solidFill>
                  <a:srgbClr val="000000"/>
                </a:solidFill>
              </a:rPr>
              <a:t>programmation</a:t>
            </a:r>
            <a:r>
              <a:rPr lang="fr-FR" dirty="0"/>
              <a:t>, revisitent les notions de variables et de fonctions sous une forme </a:t>
            </a:r>
            <a:r>
              <a:rPr lang="fr-FR" dirty="0" smtClean="0"/>
              <a:t>différente, et </a:t>
            </a:r>
            <a:r>
              <a:rPr lang="fr-FR" dirty="0" smtClean="0">
                <a:solidFill>
                  <a:srgbClr val="000000"/>
                </a:solidFill>
              </a:rPr>
              <a:t>s’entraînent au </a:t>
            </a:r>
            <a:r>
              <a:rPr lang="fr-FR" dirty="0">
                <a:solidFill>
                  <a:srgbClr val="000000"/>
                </a:solidFill>
              </a:rPr>
              <a:t>raisonnement</a:t>
            </a:r>
            <a:r>
              <a:rPr lang="fr-FR" dirty="0" smtClean="0"/>
              <a:t>. »</a:t>
            </a:r>
            <a:endParaRPr lang="fr-FR" dirty="0"/>
          </a:p>
        </p:txBody>
      </p:sp>
      <p:sp>
        <p:nvSpPr>
          <p:cNvPr id="2" name="Titre 1"/>
          <p:cNvSpPr>
            <a:spLocks noGrp="1"/>
          </p:cNvSpPr>
          <p:nvPr>
            <p:ph type="title"/>
          </p:nvPr>
        </p:nvSpPr>
        <p:spPr/>
        <p:txBody>
          <a:bodyPr/>
          <a:lstStyle/>
          <a:p>
            <a:r>
              <a:rPr lang="fr-FR" dirty="0" smtClean="0"/>
              <a:t>ALGORITHMIQUE </a:t>
            </a:r>
            <a:r>
              <a:rPr lang="fr-FR" sz="2000" dirty="0" smtClean="0"/>
              <a:t>(3)</a:t>
            </a:r>
            <a:endParaRPr lang="fr-FR" dirty="0"/>
          </a:p>
        </p:txBody>
      </p:sp>
    </p:spTree>
    <p:extLst>
      <p:ext uri="{BB962C8B-B14F-4D97-AF65-F5344CB8AC3E}">
        <p14:creationId xmlns:p14="http://schemas.microsoft.com/office/powerpoint/2010/main" val="4248952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5-12-07 à 10.46.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12776"/>
            <a:ext cx="7200800" cy="4835702"/>
          </a:xfrm>
          <a:prstGeom prst="rect">
            <a:avLst/>
          </a:prstGeom>
        </p:spPr>
      </p:pic>
      <p:sp>
        <p:nvSpPr>
          <p:cNvPr id="5" name="Rectangle 4">
            <a:hlinkClick r:id="rId3" action="ppaction://hlinksldjump"/>
          </p:cNvPr>
          <p:cNvSpPr/>
          <p:nvPr/>
        </p:nvSpPr>
        <p:spPr>
          <a:xfrm>
            <a:off x="4860032" y="5517232"/>
            <a:ext cx="3168352" cy="576064"/>
          </a:xfrm>
          <a:prstGeom prst="rect">
            <a:avLst/>
          </a:prstGeom>
          <a:solidFill>
            <a:schemeClr val="accent1">
              <a:lumMod val="40000"/>
              <a:lumOff val="60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a:hlinkClick r:id="rId4" action="ppaction://hlinksldjump"/>
          </p:cNvPr>
          <p:cNvSpPr/>
          <p:nvPr/>
        </p:nvSpPr>
        <p:spPr>
          <a:xfrm>
            <a:off x="4860032" y="4005064"/>
            <a:ext cx="3168352" cy="360040"/>
          </a:xfrm>
          <a:prstGeom prst="rect">
            <a:avLst/>
          </a:prstGeom>
          <a:solidFill>
            <a:schemeClr val="accent1">
              <a:lumMod val="40000"/>
              <a:lumOff val="60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Titre 1"/>
          <p:cNvSpPr>
            <a:spLocks noGrp="1"/>
          </p:cNvSpPr>
          <p:nvPr>
            <p:ph type="title"/>
          </p:nvPr>
        </p:nvSpPr>
        <p:spPr>
          <a:xfrm>
            <a:off x="2267521" y="548680"/>
            <a:ext cx="6840983" cy="648072"/>
          </a:xfrm>
          <a:noFill/>
        </p:spPr>
        <p:txBody>
          <a:bodyPr/>
          <a:lstStyle/>
          <a:p>
            <a:pPr algn="r"/>
            <a:r>
              <a:rPr lang="fr-FR" sz="3200" cap="none" dirty="0" smtClean="0"/>
              <a:t>Réforme qu’est-ce que ça change ?</a:t>
            </a:r>
            <a:endParaRPr lang="fr-FR" sz="3200" cap="none" dirty="0"/>
          </a:p>
        </p:txBody>
      </p:sp>
    </p:spTree>
    <p:extLst>
      <p:ext uri="{BB962C8B-B14F-4D97-AF65-F5344CB8AC3E}">
        <p14:creationId xmlns:p14="http://schemas.microsoft.com/office/powerpoint/2010/main" val="3105238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Réforme qu’est-ce que ça change ?</a:t>
            </a:r>
            <a:endParaRPr lang="fr-FR" dirty="0"/>
          </a:p>
        </p:txBody>
      </p:sp>
      <p:pic>
        <p:nvPicPr>
          <p:cNvPr id="4" name="Image 3" descr="Capture d’écran 2015-12-07 à 11.13.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503427"/>
            <a:ext cx="8424936" cy="5165933"/>
          </a:xfrm>
          <a:prstGeom prst="rect">
            <a:avLst/>
          </a:prstGeom>
        </p:spPr>
      </p:pic>
      <p:sp>
        <p:nvSpPr>
          <p:cNvPr id="5" name="ZoneTexte 4"/>
          <p:cNvSpPr txBox="1"/>
          <p:nvPr/>
        </p:nvSpPr>
        <p:spPr>
          <a:xfrm rot="1446675">
            <a:off x="6550855" y="4792857"/>
            <a:ext cx="2232248" cy="646331"/>
          </a:xfrm>
          <a:prstGeom prst="rect">
            <a:avLst/>
          </a:prstGeom>
          <a:noFill/>
        </p:spPr>
        <p:txBody>
          <a:bodyPr wrap="square" rtlCol="0">
            <a:spAutoFit/>
          </a:bodyPr>
          <a:lstStyle/>
          <a:p>
            <a:pPr algn="ctr"/>
            <a:r>
              <a:rPr lang="fr-FR" dirty="0" smtClean="0">
                <a:solidFill>
                  <a:srgbClr val="FF0000"/>
                </a:solidFill>
                <a:latin typeface="stamPete"/>
                <a:cs typeface="stamPete"/>
              </a:rPr>
              <a:t>Il s’agit d’un tableau récapitulatif indicatif</a:t>
            </a:r>
            <a:endParaRPr lang="fr-FR" dirty="0">
              <a:solidFill>
                <a:srgbClr val="FF0000"/>
              </a:solidFill>
              <a:latin typeface="stamPete"/>
              <a:cs typeface="stamPete"/>
            </a:endParaRPr>
          </a:p>
        </p:txBody>
      </p:sp>
    </p:spTree>
    <p:extLst>
      <p:ext uri="{BB962C8B-B14F-4D97-AF65-F5344CB8AC3E}">
        <p14:creationId xmlns:p14="http://schemas.microsoft.com/office/powerpoint/2010/main" val="34433807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ALGORITHME</a:t>
            </a:r>
            <a:endParaRPr lang="fr-FR" dirty="0"/>
          </a:p>
        </p:txBody>
      </p:sp>
      <p:sp>
        <p:nvSpPr>
          <p:cNvPr id="3" name="Espace réservé du texte 2"/>
          <p:cNvSpPr>
            <a:spLocks noGrp="1"/>
          </p:cNvSpPr>
          <p:nvPr>
            <p:ph type="body" idx="1"/>
          </p:nvPr>
        </p:nvSpPr>
        <p:spPr/>
        <p:txBody>
          <a:bodyPr/>
          <a:lstStyle/>
          <a:p>
            <a:r>
              <a:rPr lang="fr-FR" sz="2800" b="1" dirty="0"/>
              <a:t>Algorithme</a:t>
            </a:r>
            <a:r>
              <a:rPr lang="fr-FR" dirty="0"/>
              <a:t> </a:t>
            </a:r>
            <a:r>
              <a:rPr lang="fr-FR" i="1" dirty="0"/>
              <a:t>nom masculin</a:t>
            </a:r>
          </a:p>
          <a:p>
            <a:r>
              <a:rPr lang="fr-FR" sz="1600" dirty="0"/>
              <a:t>(latin médiéval </a:t>
            </a:r>
            <a:r>
              <a:rPr lang="fr-FR" sz="1600" i="1" dirty="0" err="1"/>
              <a:t>algorithmus</a:t>
            </a:r>
            <a:r>
              <a:rPr lang="fr-FR" sz="1600" i="1" dirty="0"/>
              <a:t>, </a:t>
            </a:r>
            <a:r>
              <a:rPr lang="fr-FR" sz="1600" dirty="0"/>
              <a:t>latinisation du nom d'un mathématicien de langue arabe, avec influence du grec </a:t>
            </a:r>
            <a:r>
              <a:rPr lang="fr-FR" sz="1600" i="1" dirty="0" err="1"/>
              <a:t>arithmos</a:t>
            </a:r>
            <a:r>
              <a:rPr lang="fr-FR" sz="1600" i="1" dirty="0"/>
              <a:t>, </a:t>
            </a:r>
            <a:r>
              <a:rPr lang="fr-FR" sz="1600" dirty="0"/>
              <a:t>nombre)</a:t>
            </a:r>
          </a:p>
          <a:p>
            <a:r>
              <a:rPr lang="fr-FR" dirty="0"/>
              <a:t>Ensemble de règles opératoires dont l'application permet de résoudre un problème énoncé au moyen d'un nombre fini d'opérations. Un algorithme peut être traduit, grâce à un langage de programmation, en un programme exécutable par un ordinateur</a:t>
            </a:r>
            <a:r>
              <a:rPr lang="fr-FR" dirty="0" smtClean="0"/>
              <a:t>.</a:t>
            </a:r>
            <a:endParaRPr lang="fr-FR" dirty="0"/>
          </a:p>
        </p:txBody>
      </p:sp>
      <p:pic>
        <p:nvPicPr>
          <p:cNvPr id="5" name="Image 4" descr="Capture d’écran 2015-12-07 à 10.26.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1772816"/>
            <a:ext cx="1116856" cy="693626"/>
          </a:xfrm>
          <a:prstGeom prst="rect">
            <a:avLst/>
          </a:prstGeom>
        </p:spPr>
      </p:pic>
    </p:spTree>
    <p:extLst>
      <p:ext uri="{BB962C8B-B14F-4D97-AF65-F5344CB8AC3E}">
        <p14:creationId xmlns:p14="http://schemas.microsoft.com/office/powerpoint/2010/main" val="505909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36096" y="692696"/>
            <a:ext cx="3208255" cy="369332"/>
          </a:xfrm>
          <a:prstGeom prst="rect">
            <a:avLst/>
          </a:prstGeom>
          <a:noFill/>
        </p:spPr>
        <p:txBody>
          <a:bodyPr wrap="none" rtlCol="0">
            <a:spAutoFit/>
          </a:bodyPr>
          <a:lstStyle/>
          <a:p>
            <a:r>
              <a:rPr lang="fr-FR" b="1" dirty="0" smtClean="0">
                <a:solidFill>
                  <a:schemeClr val="bg1"/>
                </a:solidFill>
              </a:rPr>
              <a:t>Un petit énoncé pour débuter</a:t>
            </a:r>
            <a:r>
              <a:rPr lang="is-IS" b="1" dirty="0" smtClean="0">
                <a:solidFill>
                  <a:schemeClr val="bg1"/>
                </a:solidFill>
              </a:rPr>
              <a:t>…</a:t>
            </a:r>
            <a:endParaRPr lang="fr-FR" b="1" dirty="0">
              <a:solidFill>
                <a:schemeClr val="bg1"/>
              </a:solidFill>
            </a:endParaRPr>
          </a:p>
        </p:txBody>
      </p:sp>
      <p:pic>
        <p:nvPicPr>
          <p:cNvPr id="5" name="Image 4" descr="Capture d’écran 2015-12-07 à 09.37.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340768"/>
            <a:ext cx="4064000" cy="2603500"/>
          </a:xfrm>
          <a:prstGeom prst="rect">
            <a:avLst/>
          </a:prstGeom>
        </p:spPr>
      </p:pic>
      <p:sp>
        <p:nvSpPr>
          <p:cNvPr id="6" name="ZoneTexte 5"/>
          <p:cNvSpPr txBox="1"/>
          <p:nvPr/>
        </p:nvSpPr>
        <p:spPr>
          <a:xfrm>
            <a:off x="179512" y="1772816"/>
            <a:ext cx="4680520" cy="1631216"/>
          </a:xfrm>
          <a:prstGeom prst="rect">
            <a:avLst/>
          </a:prstGeom>
          <a:noFill/>
        </p:spPr>
        <p:txBody>
          <a:bodyPr wrap="square" rtlCol="0">
            <a:spAutoFit/>
          </a:bodyPr>
          <a:lstStyle/>
          <a:p>
            <a:r>
              <a:rPr lang="fr-FR" sz="2000" i="1" dirty="0" smtClean="0"/>
              <a:t>Les lapins se reproduisent dès l’âge d’un mois. Ils donnent naissance à un couple de lapins après un mois de gestation.</a:t>
            </a:r>
          </a:p>
          <a:p>
            <a:r>
              <a:rPr lang="fr-FR" sz="2000" i="1" dirty="0" smtClean="0"/>
              <a:t>Si j’achète un couple de lapereaux de quelques jours. </a:t>
            </a:r>
            <a:endParaRPr lang="fr-FR" sz="2000" i="1" dirty="0"/>
          </a:p>
        </p:txBody>
      </p:sp>
      <p:pic>
        <p:nvPicPr>
          <p:cNvPr id="8" name="Image 7" descr="Capture d’écran 2015-12-07 à 10.04.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328" y="4869160"/>
            <a:ext cx="1176142" cy="1591568"/>
          </a:xfrm>
          <a:prstGeom prst="rect">
            <a:avLst/>
          </a:prstGeom>
        </p:spPr>
      </p:pic>
      <p:sp>
        <p:nvSpPr>
          <p:cNvPr id="9" name="ZoneTexte 8"/>
          <p:cNvSpPr txBox="1"/>
          <p:nvPr/>
        </p:nvSpPr>
        <p:spPr>
          <a:xfrm>
            <a:off x="539552" y="6453336"/>
            <a:ext cx="8064896" cy="338554"/>
          </a:xfrm>
          <a:prstGeom prst="rect">
            <a:avLst/>
          </a:prstGeom>
          <a:noFill/>
        </p:spPr>
        <p:txBody>
          <a:bodyPr wrap="square" rtlCol="0">
            <a:spAutoFit/>
          </a:bodyPr>
          <a:lstStyle/>
          <a:p>
            <a:r>
              <a:rPr lang="fr-FR" sz="1600" dirty="0" smtClean="0"/>
              <a:t>C’est l’un des travaux exposés par Léonardo </a:t>
            </a:r>
            <a:r>
              <a:rPr lang="fr-FR" sz="1600" dirty="0" err="1" smtClean="0"/>
              <a:t>Fibonacci</a:t>
            </a:r>
            <a:r>
              <a:rPr lang="fr-FR" sz="1600" dirty="0" smtClean="0"/>
              <a:t> (1175– 1250) dans son traité : </a:t>
            </a:r>
            <a:r>
              <a:rPr lang="fr-FR" sz="1600" b="1" i="1" dirty="0" smtClean="0"/>
              <a:t>Liber </a:t>
            </a:r>
            <a:r>
              <a:rPr lang="fr-FR" sz="1600" b="1" i="1" dirty="0" err="1" smtClean="0"/>
              <a:t>abci</a:t>
            </a:r>
            <a:r>
              <a:rPr lang="fr-FR" sz="1600" b="1" i="1" dirty="0" smtClean="0"/>
              <a:t>.</a:t>
            </a:r>
            <a:r>
              <a:rPr lang="fr-FR" sz="1600" dirty="0" smtClean="0"/>
              <a:t> </a:t>
            </a:r>
            <a:endParaRPr lang="fr-FR" sz="1600" dirty="0"/>
          </a:p>
        </p:txBody>
      </p:sp>
      <p:sp>
        <p:nvSpPr>
          <p:cNvPr id="10" name="ZoneTexte 9"/>
          <p:cNvSpPr txBox="1"/>
          <p:nvPr/>
        </p:nvSpPr>
        <p:spPr>
          <a:xfrm>
            <a:off x="1475656" y="4653136"/>
            <a:ext cx="5832648" cy="954107"/>
          </a:xfrm>
          <a:prstGeom prst="rect">
            <a:avLst/>
          </a:prstGeom>
          <a:noFill/>
        </p:spPr>
        <p:txBody>
          <a:bodyPr wrap="square" rtlCol="0">
            <a:spAutoFit/>
          </a:bodyPr>
          <a:lstStyle/>
          <a:p>
            <a:pPr algn="ctr"/>
            <a:r>
              <a:rPr lang="fr-FR" sz="2800" b="1" i="1" dirty="0"/>
              <a:t>Combien y aura-t-il de </a:t>
            </a:r>
            <a:r>
              <a:rPr lang="fr-FR" sz="2800" b="1" i="1" dirty="0" smtClean="0"/>
              <a:t>lapins</a:t>
            </a:r>
          </a:p>
          <a:p>
            <a:pPr algn="ctr"/>
            <a:r>
              <a:rPr lang="fr-FR" sz="2800" b="1" i="1" dirty="0" smtClean="0"/>
              <a:t>au </a:t>
            </a:r>
            <a:r>
              <a:rPr lang="fr-FR" sz="2800" b="1" i="1" dirty="0"/>
              <a:t>bout d’un an ? </a:t>
            </a:r>
            <a:endParaRPr lang="fr-FR" sz="2800" b="1" dirty="0"/>
          </a:p>
        </p:txBody>
      </p:sp>
    </p:spTree>
    <p:extLst>
      <p:ext uri="{BB962C8B-B14F-4D97-AF65-F5344CB8AC3E}">
        <p14:creationId xmlns:p14="http://schemas.microsoft.com/office/powerpoint/2010/main" val="40504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phase de recherche</a:t>
            </a:r>
            <a:r>
              <a:rPr lang="is-IS" dirty="0" smtClean="0"/>
              <a:t>…</a:t>
            </a:r>
            <a:endParaRPr lang="fr-FR" dirty="0"/>
          </a:p>
        </p:txBody>
      </p:sp>
      <p:sp>
        <p:nvSpPr>
          <p:cNvPr id="3" name="Espace réservé du contenu 2"/>
          <p:cNvSpPr>
            <a:spLocks noGrp="1"/>
          </p:cNvSpPr>
          <p:nvPr>
            <p:ph idx="1"/>
          </p:nvPr>
        </p:nvSpPr>
        <p:spPr/>
        <p:txBody>
          <a:bodyPr/>
          <a:lstStyle/>
          <a:p>
            <a:r>
              <a:rPr lang="fr-FR" dirty="0" smtClean="0"/>
              <a:t>Un préalable incontournable avant même de parler d’algorithme.</a:t>
            </a:r>
          </a:p>
          <a:p>
            <a:r>
              <a:rPr lang="fr-FR" dirty="0" smtClean="0"/>
              <a:t>Il s’agit de poser la situation</a:t>
            </a:r>
          </a:p>
          <a:p>
            <a:r>
              <a:rPr lang="fr-FR" dirty="0" smtClean="0"/>
              <a:t>D’identifier les « variables » et les modalités de calcul</a:t>
            </a:r>
          </a:p>
          <a:p>
            <a:r>
              <a:rPr lang="fr-FR" dirty="0" smtClean="0"/>
              <a:t>Imaginer/concevoir la procédure ou le déroulement des opérations</a:t>
            </a:r>
            <a:endParaRPr lang="fr-FR" dirty="0"/>
          </a:p>
        </p:txBody>
      </p:sp>
    </p:spTree>
    <p:extLst>
      <p:ext uri="{BB962C8B-B14F-4D97-AF65-F5344CB8AC3E}">
        <p14:creationId xmlns:p14="http://schemas.microsoft.com/office/powerpoint/2010/main" val="11787880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rectorat color scheme">
      <a:dk1>
        <a:sysClr val="windowText" lastClr="000000"/>
      </a:dk1>
      <a:lt1>
        <a:sysClr val="window" lastClr="FFFFFF"/>
      </a:lt1>
      <a:dk2>
        <a:srgbClr val="754595"/>
      </a:dk2>
      <a:lt2>
        <a:srgbClr val="A0A0A0"/>
      </a:lt2>
      <a:accent1>
        <a:srgbClr val="FE19FF"/>
      </a:accent1>
      <a:accent2>
        <a:srgbClr val="92D050"/>
      </a:accent2>
      <a:accent3>
        <a:srgbClr val="FF0000"/>
      </a:accent3>
      <a:accent4>
        <a:srgbClr val="00B0F0"/>
      </a:accent4>
      <a:accent5>
        <a:srgbClr val="FFC000"/>
      </a:accent5>
      <a:accent6>
        <a:srgbClr val="00FF99"/>
      </a:accent6>
      <a:hlink>
        <a:srgbClr val="0000FF"/>
      </a:hlink>
      <a:folHlink>
        <a:srgbClr val="9E00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4402</TotalTime>
  <Words>940</Words>
  <Application>Microsoft Macintosh PowerPoint</Application>
  <PresentationFormat>Présentation à l'écran (4:3)</PresentationFormat>
  <Paragraphs>157</Paragraphs>
  <Slides>21</Slides>
  <Notes>5</Notes>
  <HiddenSlides>4</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Calibri</vt:lpstr>
      <vt:lpstr>stamPete</vt:lpstr>
      <vt:lpstr>Arial</vt:lpstr>
      <vt:lpstr>Thème Office</vt:lpstr>
      <vt:lpstr>AlgorithmiQUe</vt:lpstr>
      <vt:lpstr>ALGORITHMIQUE (1)</vt:lpstr>
      <vt:lpstr>ALGORITHMIQUE (2)</vt:lpstr>
      <vt:lpstr>ALGORITHMIQUE (3)</vt:lpstr>
      <vt:lpstr>Réforme qu’est-ce que ça change ?</vt:lpstr>
      <vt:lpstr>Réforme qu’est-ce que ça change ?</vt:lpstr>
      <vt:lpstr>ALGORITHME</vt:lpstr>
      <vt:lpstr>Présentation PowerPoint</vt:lpstr>
      <vt:lpstr>Une phase de recherche…</vt:lpstr>
      <vt:lpstr>Le raisonnement s’affine…</vt:lpstr>
      <vt:lpstr>Une formule se dessine</vt:lpstr>
      <vt:lpstr>Identification des variables</vt:lpstr>
      <vt:lpstr>Premier jet</vt:lpstr>
      <vt:lpstr>Un dessin vaut mieux  ...</vt:lpstr>
      <vt:lpstr>Et en programmant ?</vt:lpstr>
      <vt:lpstr>Présentation PowerPoint</vt:lpstr>
      <vt:lpstr>Conclusion</vt:lpstr>
      <vt:lpstr>Code César</vt:lpstr>
      <vt:lpstr>Les compétences identifiées </vt:lpstr>
      <vt:lpstr>Fréquences d’apparition des lettres</vt:lpstr>
      <vt:lpstr>Les lapins de Fibonacci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 Maz</dc:creator>
  <cp:lastModifiedBy>Utilisateur de Microsoft Office</cp:lastModifiedBy>
  <cp:revision>108</cp:revision>
  <dcterms:created xsi:type="dcterms:W3CDTF">2013-04-25T07:59:49Z</dcterms:created>
  <dcterms:modified xsi:type="dcterms:W3CDTF">2016-03-16T22:26:12Z</dcterms:modified>
</cp:coreProperties>
</file>