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63" r:id="rId5"/>
    <p:sldId id="264" r:id="rId6"/>
    <p:sldId id="266" r:id="rId7"/>
    <p:sldId id="267" r:id="rId8"/>
    <p:sldId id="269" r:id="rId9"/>
    <p:sldId id="270" r:id="rId10"/>
    <p:sldId id="272" r:id="rId11"/>
    <p:sldId id="271" r:id="rId12"/>
    <p:sldId id="273" r:id="rId13"/>
    <p:sldId id="274" r:id="rId14"/>
    <p:sldId id="275" r:id="rId15"/>
    <p:sldId id="277" r:id="rId16"/>
    <p:sldId id="27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6.xml"/><Relationship Id="rId7" Type="http://schemas.openxmlformats.org/officeDocument/2006/relationships/slide" Target="slide1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OzdFEud0mA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D27A4-C328-43BA-89C9-96415186C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887569"/>
            <a:ext cx="11826239" cy="2541431"/>
          </a:xfrm>
        </p:spPr>
        <p:txBody>
          <a:bodyPr>
            <a:normAutofit/>
          </a:bodyPr>
          <a:lstStyle/>
          <a:p>
            <a:pPr algn="ctr"/>
            <a:r>
              <a:rPr lang="fr-FR" sz="5400" dirty="0"/>
              <a:t>PRISE EN MAIN EXERCISEUR ECLAT 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F05789D-2A7F-4E23-9853-95BC4800E4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Exemple calculs numérique - CAP</a:t>
            </a:r>
          </a:p>
        </p:txBody>
      </p:sp>
    </p:spTree>
    <p:extLst>
      <p:ext uri="{BB962C8B-B14F-4D97-AF65-F5344CB8AC3E}">
        <p14:creationId xmlns:p14="http://schemas.microsoft.com/office/powerpoint/2010/main" val="2647101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1B32729-FF68-460E-AC07-C8E74984D3ED}"/>
              </a:ext>
            </a:extLst>
          </p:cNvPr>
          <p:cNvSpPr txBox="1"/>
          <p:nvPr/>
        </p:nvSpPr>
        <p:spPr>
          <a:xfrm>
            <a:off x="5307579" y="180353"/>
            <a:ext cx="2092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QCM 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7D73C48-6E60-4C1A-B154-5A7E5BBB4842}"/>
              </a:ext>
            </a:extLst>
          </p:cNvPr>
          <p:cNvCxnSpPr/>
          <p:nvPr/>
        </p:nvCxnSpPr>
        <p:spPr>
          <a:xfrm>
            <a:off x="1559168" y="925158"/>
            <a:ext cx="91862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6A1B197A-39E8-4C12-97B4-484D0218D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422" y="1440797"/>
            <a:ext cx="4915586" cy="60015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20A7C24-E4F6-4CD9-B457-FC8F06B97522}"/>
              </a:ext>
            </a:extLst>
          </p:cNvPr>
          <p:cNvSpPr txBox="1"/>
          <p:nvPr/>
        </p:nvSpPr>
        <p:spPr>
          <a:xfrm>
            <a:off x="466578" y="1327498"/>
            <a:ext cx="590608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u="sng" dirty="0"/>
              <a:t>Intérêt en maths/sciences:</a:t>
            </a:r>
          </a:p>
          <a:p>
            <a:endParaRPr lang="fr-FR" sz="2200" b="1" u="sng" dirty="0"/>
          </a:p>
          <a:p>
            <a:pPr marL="342900" indent="-342900">
              <a:buFontTx/>
              <a:buChar char="-"/>
            </a:pPr>
            <a:r>
              <a:rPr lang="fr-FR" sz="2200" b="1" dirty="0"/>
              <a:t>Poser des petites questions de cours  avant une évaluation ou bien au cours d’une séquence. </a:t>
            </a:r>
          </a:p>
          <a:p>
            <a:endParaRPr lang="fr-FR" sz="2200" b="1" dirty="0"/>
          </a:p>
          <a:p>
            <a:endParaRPr lang="fr-FR" sz="2200" b="1" dirty="0"/>
          </a:p>
          <a:p>
            <a:r>
              <a:rPr lang="fr-FR" sz="2200" b="1" u="sng" dirty="0">
                <a:solidFill>
                  <a:srgbClr val="C00000"/>
                </a:solidFill>
              </a:rPr>
              <a:t>Avis: </a:t>
            </a:r>
            <a:r>
              <a:rPr lang="fr-FR" sz="2200" b="1" dirty="0">
                <a:solidFill>
                  <a:srgbClr val="C00000"/>
                </a:solidFill>
              </a:rPr>
              <a:t>outil intéressant cependant l’outil quiz permet plus de choses. </a:t>
            </a:r>
          </a:p>
          <a:p>
            <a:r>
              <a:rPr lang="fr-FR" sz="2200" b="1" dirty="0">
                <a:solidFill>
                  <a:srgbClr val="C00000"/>
                </a:solidFill>
              </a:rPr>
              <a:t>Concernant les QCM : </a:t>
            </a:r>
            <a:r>
              <a:rPr lang="fr-FR" sz="2200" b="1" dirty="0" err="1">
                <a:solidFill>
                  <a:srgbClr val="C00000"/>
                </a:solidFill>
              </a:rPr>
              <a:t>plickers</a:t>
            </a:r>
            <a:r>
              <a:rPr lang="fr-FR" sz="2200" b="1" dirty="0">
                <a:solidFill>
                  <a:srgbClr val="C00000"/>
                </a:solidFill>
              </a:rPr>
              <a:t> est plus ludique et facile à mettre en œuvre mais ce réaliser en classe. </a:t>
            </a:r>
          </a:p>
          <a:p>
            <a:endParaRPr lang="fr-FR" sz="2200" b="1" u="sng" dirty="0"/>
          </a:p>
          <a:p>
            <a:endParaRPr lang="fr-FR" sz="2200" b="1" dirty="0"/>
          </a:p>
        </p:txBody>
      </p:sp>
    </p:spTree>
    <p:extLst>
      <p:ext uri="{BB962C8B-B14F-4D97-AF65-F5344CB8AC3E}">
        <p14:creationId xmlns:p14="http://schemas.microsoft.com/office/powerpoint/2010/main" val="3097307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1B32729-FF68-460E-AC07-C8E74984D3ED}"/>
              </a:ext>
            </a:extLst>
          </p:cNvPr>
          <p:cNvSpPr txBox="1"/>
          <p:nvPr/>
        </p:nvSpPr>
        <p:spPr>
          <a:xfrm>
            <a:off x="5307578" y="180353"/>
            <a:ext cx="740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Quiz 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7D73C48-6E60-4C1A-B154-5A7E5BBB4842}"/>
              </a:ext>
            </a:extLst>
          </p:cNvPr>
          <p:cNvCxnSpPr/>
          <p:nvPr/>
        </p:nvCxnSpPr>
        <p:spPr>
          <a:xfrm>
            <a:off x="1559168" y="925158"/>
            <a:ext cx="91862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98F52503-AF60-4010-B824-03C3399EB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934" y="1405680"/>
            <a:ext cx="4763165" cy="89547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1AC525C-96E8-47E6-93FE-5B0971721BFC}"/>
              </a:ext>
            </a:extLst>
          </p:cNvPr>
          <p:cNvSpPr txBox="1"/>
          <p:nvPr/>
        </p:nvSpPr>
        <p:spPr>
          <a:xfrm>
            <a:off x="466578" y="1327498"/>
            <a:ext cx="59060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Outil Quiz permet de coupler plusieurs outils tels que : QCM, textes à trous.</a:t>
            </a:r>
          </a:p>
          <a:p>
            <a:endParaRPr lang="fr-FR" sz="2200" b="1" u="sng" dirty="0"/>
          </a:p>
          <a:p>
            <a:r>
              <a:rPr lang="fr-FR" sz="2200" b="1" u="sng" dirty="0"/>
              <a:t>Intérêt en maths/sciences:</a:t>
            </a:r>
          </a:p>
          <a:p>
            <a:pPr marL="342900" indent="-342900">
              <a:buFontTx/>
              <a:buChar char="-"/>
            </a:pPr>
            <a:r>
              <a:rPr lang="fr-FR" sz="2200" dirty="0"/>
              <a:t>Réinvestir des connaissances vues en classe sous forme de petits exercices (5 min) à faire rapidement à la maison.</a:t>
            </a:r>
          </a:p>
          <a:p>
            <a:pPr marL="342900" indent="-342900">
              <a:buFontTx/>
              <a:buChar char="-"/>
            </a:pPr>
            <a:r>
              <a:rPr lang="fr-FR" sz="2200" dirty="0"/>
              <a:t>Intéressant pour des classes de CAP </a:t>
            </a:r>
          </a:p>
          <a:p>
            <a:pPr marL="342900" indent="-342900">
              <a:buFontTx/>
              <a:buChar char="-"/>
            </a:pPr>
            <a:r>
              <a:rPr lang="fr-FR" sz="2200" dirty="0"/>
              <a:t>Rapide dans la conception</a:t>
            </a:r>
          </a:p>
          <a:p>
            <a:endParaRPr lang="fr-FR" sz="2200" b="1" u="sng" dirty="0"/>
          </a:p>
          <a:p>
            <a:endParaRPr lang="fr-FR" sz="2200" b="1" u="sng" dirty="0"/>
          </a:p>
          <a:p>
            <a:endParaRPr lang="fr-FR" sz="22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8C3C0F0-13B9-4455-A4B0-4212821EB8C9}"/>
              </a:ext>
            </a:extLst>
          </p:cNvPr>
          <p:cNvSpPr txBox="1"/>
          <p:nvPr/>
        </p:nvSpPr>
        <p:spPr>
          <a:xfrm>
            <a:off x="466578" y="4884171"/>
            <a:ext cx="8905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u="sng" dirty="0">
                <a:solidFill>
                  <a:schemeClr val="accent1"/>
                </a:solidFill>
              </a:rPr>
              <a:t>Remarque</a:t>
            </a:r>
            <a:r>
              <a:rPr lang="fr-FR" b="1" i="1" dirty="0">
                <a:solidFill>
                  <a:schemeClr val="accent1"/>
                </a:solidFill>
              </a:rPr>
              <a:t>:  Depuis peu,  ECLAT refuse d’afficher les questions. Il affiche seulement les réponses. Le problème a été remonté. </a:t>
            </a:r>
          </a:p>
        </p:txBody>
      </p:sp>
    </p:spTree>
    <p:extLst>
      <p:ext uri="{BB962C8B-B14F-4D97-AF65-F5344CB8AC3E}">
        <p14:creationId xmlns:p14="http://schemas.microsoft.com/office/powerpoint/2010/main" val="144589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1B32729-FF68-460E-AC07-C8E74984D3ED}"/>
              </a:ext>
            </a:extLst>
          </p:cNvPr>
          <p:cNvSpPr txBox="1"/>
          <p:nvPr/>
        </p:nvSpPr>
        <p:spPr>
          <a:xfrm>
            <a:off x="4123105" y="186062"/>
            <a:ext cx="4058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Quiz – Exemples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7D73C48-6E60-4C1A-B154-5A7E5BBB4842}"/>
              </a:ext>
            </a:extLst>
          </p:cNvPr>
          <p:cNvCxnSpPr/>
          <p:nvPr/>
        </p:nvCxnSpPr>
        <p:spPr>
          <a:xfrm>
            <a:off x="1559168" y="925158"/>
            <a:ext cx="91862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QCM 2">
            <a:hlinkClick r:id="" action="ppaction://media"/>
            <a:extLst>
              <a:ext uri="{FF2B5EF4-FFF2-40B4-BE49-F238E27FC236}">
                <a16:creationId xmlns:a16="http://schemas.microsoft.com/office/drawing/2014/main" id="{CFD35227-971E-4400-A249-2852CB4FED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880" y="1017924"/>
            <a:ext cx="10254737" cy="576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7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1B32729-FF68-460E-AC07-C8E74984D3ED}"/>
              </a:ext>
            </a:extLst>
          </p:cNvPr>
          <p:cNvSpPr txBox="1"/>
          <p:nvPr/>
        </p:nvSpPr>
        <p:spPr>
          <a:xfrm>
            <a:off x="2415995" y="225818"/>
            <a:ext cx="7472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Trouver la/les zone(s) correcte(s) 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7D73C48-6E60-4C1A-B154-5A7E5BBB4842}"/>
              </a:ext>
            </a:extLst>
          </p:cNvPr>
          <p:cNvCxnSpPr/>
          <p:nvPr/>
        </p:nvCxnSpPr>
        <p:spPr>
          <a:xfrm>
            <a:off x="1559168" y="925158"/>
            <a:ext cx="91862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87FBA8BA-3D5D-4076-942C-C4659D09C7C1}"/>
              </a:ext>
            </a:extLst>
          </p:cNvPr>
          <p:cNvSpPr txBox="1"/>
          <p:nvPr/>
        </p:nvSpPr>
        <p:spPr>
          <a:xfrm>
            <a:off x="466578" y="1327498"/>
            <a:ext cx="59060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Trouver la zone correcte à l’aide du pointeur de la souris. </a:t>
            </a:r>
          </a:p>
          <a:p>
            <a:endParaRPr lang="fr-FR" sz="2200" b="1" u="sng" dirty="0"/>
          </a:p>
          <a:p>
            <a:r>
              <a:rPr lang="fr-FR" sz="2200" b="1" u="sng" dirty="0"/>
              <a:t>Intérêt en maths/sciences:</a:t>
            </a:r>
          </a:p>
          <a:p>
            <a:endParaRPr lang="fr-FR" sz="2200" b="1" u="sng" dirty="0"/>
          </a:p>
          <a:p>
            <a:pPr marL="342900" indent="-342900">
              <a:buFontTx/>
              <a:buChar char="-"/>
            </a:pPr>
            <a:r>
              <a:rPr lang="fr-FR" sz="2200" b="1" dirty="0"/>
              <a:t>Repérage: placer un point sur un axe ou dans un repère. </a:t>
            </a:r>
          </a:p>
          <a:p>
            <a:endParaRPr lang="fr-FR" sz="2200" b="1" dirty="0"/>
          </a:p>
          <a:p>
            <a:endParaRPr lang="fr-FR" sz="2200" b="1" u="sng" dirty="0"/>
          </a:p>
          <a:p>
            <a:endParaRPr lang="fr-FR" sz="22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88CC05A-2AE4-45F8-9FFC-CFAA6554D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941" y="1475701"/>
            <a:ext cx="4877481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73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1B32729-FF68-460E-AC07-C8E74984D3ED}"/>
              </a:ext>
            </a:extLst>
          </p:cNvPr>
          <p:cNvSpPr txBox="1"/>
          <p:nvPr/>
        </p:nvSpPr>
        <p:spPr>
          <a:xfrm>
            <a:off x="1010425" y="172810"/>
            <a:ext cx="1028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Trouver la/les zone(s) correcte(s) – Exemple  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7D73C48-6E60-4C1A-B154-5A7E5BBB4842}"/>
              </a:ext>
            </a:extLst>
          </p:cNvPr>
          <p:cNvCxnSpPr/>
          <p:nvPr/>
        </p:nvCxnSpPr>
        <p:spPr>
          <a:xfrm>
            <a:off x="1559168" y="925158"/>
            <a:ext cx="91862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Enregistrement d’écran 7">
            <a:hlinkClick r:id="" action="ppaction://media"/>
            <a:extLst>
              <a:ext uri="{FF2B5EF4-FFF2-40B4-BE49-F238E27FC236}">
                <a16:creationId xmlns:a16="http://schemas.microsoft.com/office/drawing/2014/main" id="{D4480632-7E76-453E-8490-A2641E9C02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3619" y="3818291"/>
            <a:ext cx="7200900" cy="2114550"/>
          </a:xfrm>
          <a:prstGeom prst="rect">
            <a:avLst/>
          </a:prstGeom>
        </p:spPr>
      </p:pic>
      <p:pic>
        <p:nvPicPr>
          <p:cNvPr id="10" name="Enregistrement d’écran 9">
            <a:hlinkClick r:id="" action="ppaction://media"/>
            <a:extLst>
              <a:ext uri="{FF2B5EF4-FFF2-40B4-BE49-F238E27FC236}">
                <a16:creationId xmlns:a16="http://schemas.microsoft.com/office/drawing/2014/main" id="{F7F202C0-5E32-442F-BB85-11BA5652373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5287" y="1171575"/>
            <a:ext cx="7315200" cy="24003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3263726-D5FF-46CA-9547-D7CE06F078C1}"/>
              </a:ext>
            </a:extLst>
          </p:cNvPr>
          <p:cNvSpPr txBox="1"/>
          <p:nvPr/>
        </p:nvSpPr>
        <p:spPr>
          <a:xfrm>
            <a:off x="1828799" y="4506234"/>
            <a:ext cx="217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Mauvaise réponse.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286723B-0C5B-4D29-A410-5ED59657908D}"/>
              </a:ext>
            </a:extLst>
          </p:cNvPr>
          <p:cNvSpPr txBox="1"/>
          <p:nvPr/>
        </p:nvSpPr>
        <p:spPr>
          <a:xfrm>
            <a:off x="7904922" y="1610139"/>
            <a:ext cx="4214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L’élève n’a qu’une chance.</a:t>
            </a:r>
          </a:p>
          <a:p>
            <a:r>
              <a:rPr lang="fr-FR" b="1" dirty="0"/>
              <a:t>Bonne réponse.  </a:t>
            </a:r>
          </a:p>
        </p:txBody>
      </p:sp>
    </p:spTree>
    <p:extLst>
      <p:ext uri="{BB962C8B-B14F-4D97-AF65-F5344CB8AC3E}">
        <p14:creationId xmlns:p14="http://schemas.microsoft.com/office/powerpoint/2010/main" val="106823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1B32729-FF68-460E-AC07-C8E74984D3ED}"/>
              </a:ext>
            </a:extLst>
          </p:cNvPr>
          <p:cNvSpPr txBox="1"/>
          <p:nvPr/>
        </p:nvSpPr>
        <p:spPr>
          <a:xfrm>
            <a:off x="4123105" y="186062"/>
            <a:ext cx="4058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Vidéo interactive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7D73C48-6E60-4C1A-B154-5A7E5BBB4842}"/>
              </a:ext>
            </a:extLst>
          </p:cNvPr>
          <p:cNvCxnSpPr/>
          <p:nvPr/>
        </p:nvCxnSpPr>
        <p:spPr>
          <a:xfrm>
            <a:off x="1559168" y="925158"/>
            <a:ext cx="91862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3398"/>
          <a:stretch>
            <a:fillRect/>
          </a:stretch>
        </p:blipFill>
        <p:spPr bwMode="auto">
          <a:xfrm>
            <a:off x="5938477" y="1326573"/>
            <a:ext cx="5672066" cy="82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401782" y="1316181"/>
            <a:ext cx="545869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Permet l’exploitation active d’une vidéo.</a:t>
            </a:r>
          </a:p>
          <a:p>
            <a:r>
              <a:rPr lang="fr-FR" sz="2200" dirty="0"/>
              <a:t>Les questions peuvent être intégrées  à la vidéo sous forme de :</a:t>
            </a:r>
          </a:p>
          <a:p>
            <a:r>
              <a:rPr lang="fr-FR" sz="2200" dirty="0"/>
              <a:t>Quiz,  QCM,  texte à trous,  vrai/faux,  glisser déposer,  trouver les mots…</a:t>
            </a:r>
          </a:p>
          <a:p>
            <a:endParaRPr lang="fr-FR" sz="2200" dirty="0"/>
          </a:p>
          <a:p>
            <a:r>
              <a:rPr lang="fr-FR" sz="2200" b="1" u="sng" dirty="0"/>
              <a:t>Intérêt en maths/sciences:</a:t>
            </a:r>
          </a:p>
          <a:p>
            <a:endParaRPr lang="fr-FR" sz="2200" b="1" u="sng" dirty="0"/>
          </a:p>
          <a:p>
            <a:pPr marL="342900" indent="-342900">
              <a:buFontTx/>
              <a:buChar char="-"/>
            </a:pPr>
            <a:r>
              <a:rPr lang="fr-FR" sz="2200" b="1" dirty="0"/>
              <a:t>Permet de varier les supports de travail. </a:t>
            </a:r>
          </a:p>
          <a:p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3865870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1B32729-FF68-460E-AC07-C8E74984D3ED}"/>
              </a:ext>
            </a:extLst>
          </p:cNvPr>
          <p:cNvSpPr txBox="1"/>
          <p:nvPr/>
        </p:nvSpPr>
        <p:spPr>
          <a:xfrm>
            <a:off x="1537855" y="227625"/>
            <a:ext cx="922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Vidéo interactive – Exemple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7D73C48-6E60-4C1A-B154-5A7E5BBB4842}"/>
              </a:ext>
            </a:extLst>
          </p:cNvPr>
          <p:cNvCxnSpPr/>
          <p:nvPr/>
        </p:nvCxnSpPr>
        <p:spPr>
          <a:xfrm>
            <a:off x="1502898" y="990731"/>
            <a:ext cx="91862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Nouveau-projet">
            <a:hlinkClick r:id="" action="ppaction://media"/>
            <a:extLst>
              <a:ext uri="{FF2B5EF4-FFF2-40B4-BE49-F238E27FC236}">
                <a16:creationId xmlns:a16="http://schemas.microsoft.com/office/drawing/2014/main" id="{54D3D54C-FAD5-430D-9B00-3C70FBFE60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038" y="1107507"/>
            <a:ext cx="10150863" cy="57098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5BA939C-60B6-445B-A2BC-12224E5EF005}"/>
              </a:ext>
            </a:extLst>
          </p:cNvPr>
          <p:cNvSpPr txBox="1"/>
          <p:nvPr/>
        </p:nvSpPr>
        <p:spPr>
          <a:xfrm>
            <a:off x="0" y="621400"/>
            <a:ext cx="382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Son de la vidéo volontairement éteint </a:t>
            </a:r>
          </a:p>
        </p:txBody>
      </p:sp>
    </p:spTree>
    <p:extLst>
      <p:ext uri="{BB962C8B-B14F-4D97-AF65-F5344CB8AC3E}">
        <p14:creationId xmlns:p14="http://schemas.microsoft.com/office/powerpoint/2010/main" val="386587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738926-3591-4D7C-8859-B3F6BF77B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249" y="967409"/>
            <a:ext cx="9603275" cy="699139"/>
          </a:xfrm>
        </p:spPr>
        <p:txBody>
          <a:bodyPr>
            <a:normAutofit/>
          </a:bodyPr>
          <a:lstStyle/>
          <a:p>
            <a:r>
              <a:rPr lang="fr-FR" sz="4000" b="1" dirty="0"/>
              <a:t>Sommaire</a:t>
            </a:r>
            <a:r>
              <a:rPr lang="fr-FR" dirty="0"/>
              <a:t>  </a:t>
            </a:r>
          </a:p>
        </p:txBody>
      </p:sp>
      <p:sp>
        <p:nvSpPr>
          <p:cNvPr id="4" name="Rectangle : coins arrondis 3">
            <a:hlinkClick r:id="rId2" action="ppaction://hlinksldjump"/>
            <a:extLst>
              <a:ext uri="{FF2B5EF4-FFF2-40B4-BE49-F238E27FC236}">
                <a16:creationId xmlns:a16="http://schemas.microsoft.com/office/drawing/2014/main" id="{99DE9099-901E-4592-A161-6FF83D4CE505}"/>
              </a:ext>
            </a:extLst>
          </p:cNvPr>
          <p:cNvSpPr/>
          <p:nvPr/>
        </p:nvSpPr>
        <p:spPr>
          <a:xfrm>
            <a:off x="598138" y="2051223"/>
            <a:ext cx="3312680" cy="9847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Différents types  </a:t>
            </a:r>
          </a:p>
        </p:txBody>
      </p:sp>
      <p:sp>
        <p:nvSpPr>
          <p:cNvPr id="5" name="Rectangle : coins arrondis 4">
            <a:hlinkClick r:id="rId3" action="ppaction://hlinksldjump"/>
            <a:extLst>
              <a:ext uri="{FF2B5EF4-FFF2-40B4-BE49-F238E27FC236}">
                <a16:creationId xmlns:a16="http://schemas.microsoft.com/office/drawing/2014/main" id="{FBF7AD0E-5643-4F5B-B625-C55369A75F2D}"/>
              </a:ext>
            </a:extLst>
          </p:cNvPr>
          <p:cNvSpPr/>
          <p:nvPr/>
        </p:nvSpPr>
        <p:spPr>
          <a:xfrm>
            <a:off x="4439660" y="2051223"/>
            <a:ext cx="3312680" cy="9847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Appariement d’images</a:t>
            </a:r>
          </a:p>
        </p:txBody>
      </p:sp>
      <p:sp>
        <p:nvSpPr>
          <p:cNvPr id="6" name="Rectangle : coins arrondis 5">
            <a:hlinkClick r:id="rId4" action="ppaction://hlinksldjump"/>
            <a:extLst>
              <a:ext uri="{FF2B5EF4-FFF2-40B4-BE49-F238E27FC236}">
                <a16:creationId xmlns:a16="http://schemas.microsoft.com/office/drawing/2014/main" id="{5E13D4D6-98DE-43F0-85E9-D4B64F82170B}"/>
              </a:ext>
            </a:extLst>
          </p:cNvPr>
          <p:cNvSpPr/>
          <p:nvPr/>
        </p:nvSpPr>
        <p:spPr>
          <a:xfrm>
            <a:off x="8281182" y="2051223"/>
            <a:ext cx="3312680" cy="9847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Cartes questions</a:t>
            </a:r>
          </a:p>
        </p:txBody>
      </p:sp>
      <p:sp>
        <p:nvSpPr>
          <p:cNvPr id="7" name="Rectangle : coins arrondis 6">
            <a:hlinkClick r:id="rId5" action="ppaction://hlinksldjump"/>
            <a:extLst>
              <a:ext uri="{FF2B5EF4-FFF2-40B4-BE49-F238E27FC236}">
                <a16:creationId xmlns:a16="http://schemas.microsoft.com/office/drawing/2014/main" id="{C87ED70D-2FFE-4A91-8B29-EB2593001A7F}"/>
              </a:ext>
            </a:extLst>
          </p:cNvPr>
          <p:cNvSpPr/>
          <p:nvPr/>
        </p:nvSpPr>
        <p:spPr>
          <a:xfrm>
            <a:off x="598138" y="3328722"/>
            <a:ext cx="3312680" cy="9847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 QCM</a:t>
            </a:r>
          </a:p>
        </p:txBody>
      </p:sp>
      <p:sp>
        <p:nvSpPr>
          <p:cNvPr id="9" name="Rectangle : coins arrondis 8">
            <a:hlinkClick r:id="rId6" action="ppaction://hlinksldjump"/>
            <a:extLst>
              <a:ext uri="{FF2B5EF4-FFF2-40B4-BE49-F238E27FC236}">
                <a16:creationId xmlns:a16="http://schemas.microsoft.com/office/drawing/2014/main" id="{70946FB2-7B26-4606-A0B5-E89610E84EEB}"/>
              </a:ext>
            </a:extLst>
          </p:cNvPr>
          <p:cNvSpPr/>
          <p:nvPr/>
        </p:nvSpPr>
        <p:spPr>
          <a:xfrm>
            <a:off x="4439660" y="3328722"/>
            <a:ext cx="3312680" cy="9847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 QUIZ</a:t>
            </a:r>
          </a:p>
        </p:txBody>
      </p:sp>
      <p:sp>
        <p:nvSpPr>
          <p:cNvPr id="10" name="Rectangle : coins arrondis 9">
            <a:hlinkClick r:id="rId7" action="ppaction://hlinksldjump"/>
            <a:extLst>
              <a:ext uri="{FF2B5EF4-FFF2-40B4-BE49-F238E27FC236}">
                <a16:creationId xmlns:a16="http://schemas.microsoft.com/office/drawing/2014/main" id="{8177ADAD-BAEC-48E6-B301-C4CF71004DAE}"/>
              </a:ext>
            </a:extLst>
          </p:cNvPr>
          <p:cNvSpPr/>
          <p:nvPr/>
        </p:nvSpPr>
        <p:spPr>
          <a:xfrm>
            <a:off x="8281182" y="3328722"/>
            <a:ext cx="3312680" cy="9847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Trouver la/les zone(s) correcte(s) </a:t>
            </a:r>
          </a:p>
        </p:txBody>
      </p:sp>
      <p:sp>
        <p:nvSpPr>
          <p:cNvPr id="11" name="Rectangle : coins arrondis 10">
            <a:hlinkClick r:id="rId8" action="ppaction://hlinksldjump"/>
            <a:extLst>
              <a:ext uri="{FF2B5EF4-FFF2-40B4-BE49-F238E27FC236}">
                <a16:creationId xmlns:a16="http://schemas.microsoft.com/office/drawing/2014/main" id="{1CAE2E78-AB2A-4F60-A2BA-55BC11D65890}"/>
              </a:ext>
            </a:extLst>
          </p:cNvPr>
          <p:cNvSpPr/>
          <p:nvPr/>
        </p:nvSpPr>
        <p:spPr>
          <a:xfrm>
            <a:off x="4439660" y="4607170"/>
            <a:ext cx="3312680" cy="9847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Vidéo interactive</a:t>
            </a:r>
          </a:p>
        </p:txBody>
      </p:sp>
    </p:spTree>
    <p:extLst>
      <p:ext uri="{BB962C8B-B14F-4D97-AF65-F5344CB8AC3E}">
        <p14:creationId xmlns:p14="http://schemas.microsoft.com/office/powerpoint/2010/main" val="3127069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22690F-72D7-4432-89AF-828A43FF2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239" y="2631150"/>
            <a:ext cx="8643154" cy="1012929"/>
          </a:xfrm>
        </p:spPr>
        <p:txBody>
          <a:bodyPr>
            <a:normAutofit/>
          </a:bodyPr>
          <a:lstStyle/>
          <a:p>
            <a:r>
              <a:rPr lang="fr-FR" sz="4400" dirty="0"/>
              <a:t>Les différents types </a:t>
            </a:r>
          </a:p>
        </p:txBody>
      </p:sp>
    </p:spTree>
    <p:extLst>
      <p:ext uri="{BB962C8B-B14F-4D97-AF65-F5344CB8AC3E}">
        <p14:creationId xmlns:p14="http://schemas.microsoft.com/office/powerpoint/2010/main" val="3606649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4" descr="LPO René Cassin - Google Chrome">
            <a:extLst>
              <a:ext uri="{FF2B5EF4-FFF2-40B4-BE49-F238E27FC236}">
                <a16:creationId xmlns:a16="http://schemas.microsoft.com/office/drawing/2014/main" id="{A4E92CA5-99FE-4D10-BAAC-A1015F1990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77" t="17904" r="1230" b="12439"/>
          <a:stretch/>
        </p:blipFill>
        <p:spPr>
          <a:xfrm>
            <a:off x="4975757" y="407964"/>
            <a:ext cx="7216243" cy="3505604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9772E93-9988-4BE1-8BF9-44DDE83FFEE6}"/>
              </a:ext>
            </a:extLst>
          </p:cNvPr>
          <p:cNvCxnSpPr/>
          <p:nvPr/>
        </p:nvCxnSpPr>
        <p:spPr>
          <a:xfrm flipH="1" flipV="1">
            <a:off x="8018585" y="2532185"/>
            <a:ext cx="565293" cy="1885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9395AF3B-2782-4268-9A69-3F0ACAB92E74}"/>
              </a:ext>
            </a:extLst>
          </p:cNvPr>
          <p:cNvSpPr txBox="1"/>
          <p:nvPr/>
        </p:nvSpPr>
        <p:spPr>
          <a:xfrm>
            <a:off x="7893268" y="4417255"/>
            <a:ext cx="3557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Ajouter</a:t>
            </a:r>
            <a:r>
              <a:rPr lang="fr-FR" dirty="0"/>
              <a:t> un exerciseur à une activité</a:t>
            </a:r>
            <a:endParaRPr lang="fr-FR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AF33EBA-7229-400D-AA6C-291CDFE574C3}"/>
              </a:ext>
            </a:extLst>
          </p:cNvPr>
          <p:cNvSpPr txBox="1"/>
          <p:nvPr/>
        </p:nvSpPr>
        <p:spPr>
          <a:xfrm>
            <a:off x="295421" y="1448973"/>
            <a:ext cx="44594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Vous pouvez incorporer des exerciseurs à une activité partagée aux élèves. </a:t>
            </a:r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Lien vidéo tuto classeur: </a:t>
            </a:r>
            <a:r>
              <a:rPr lang="fr-FR" sz="2000" dirty="0">
                <a:hlinkClick r:id="rId3"/>
              </a:rPr>
              <a:t>https://youtu.be/GOzdFEud0mA</a:t>
            </a:r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659245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1B32729-FF68-460E-AC07-C8E74984D3ED}"/>
              </a:ext>
            </a:extLst>
          </p:cNvPr>
          <p:cNvSpPr txBox="1"/>
          <p:nvPr/>
        </p:nvSpPr>
        <p:spPr>
          <a:xfrm>
            <a:off x="2208628" y="218187"/>
            <a:ext cx="811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Listes des différents fonctionnalités 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7D73C48-6E60-4C1A-B154-5A7E5BBB4842}"/>
              </a:ext>
            </a:extLst>
          </p:cNvPr>
          <p:cNvCxnSpPr/>
          <p:nvPr/>
        </p:nvCxnSpPr>
        <p:spPr>
          <a:xfrm>
            <a:off x="1502898" y="1009564"/>
            <a:ext cx="91862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5314A580-9E1D-4C1A-BAF3-802D523C5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619424"/>
              </p:ext>
            </p:extLst>
          </p:nvPr>
        </p:nvGraphicFramePr>
        <p:xfrm>
          <a:off x="729175" y="1589655"/>
          <a:ext cx="10733650" cy="3108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6825">
                  <a:extLst>
                    <a:ext uri="{9D8B030D-6E8A-4147-A177-3AD203B41FA5}">
                      <a16:colId xmlns:a16="http://schemas.microsoft.com/office/drawing/2014/main" val="3486465429"/>
                    </a:ext>
                  </a:extLst>
                </a:gridCol>
                <a:gridCol w="5366825">
                  <a:extLst>
                    <a:ext uri="{9D8B030D-6E8A-4147-A177-3AD203B41FA5}">
                      <a16:colId xmlns:a16="http://schemas.microsoft.com/office/drawing/2014/main" val="700127583"/>
                    </a:ext>
                  </a:extLst>
                </a:gridCol>
              </a:tblGrid>
              <a:tr h="3108952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r-FR" sz="2400" b="0" dirty="0">
                          <a:solidFill>
                            <a:schemeClr val="tx1"/>
                          </a:solidFill>
                        </a:rPr>
                        <a:t>Appariement d’images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2400" b="0" dirty="0">
                          <a:solidFill>
                            <a:schemeClr val="tx1"/>
                          </a:solidFill>
                        </a:rPr>
                        <a:t>Cartes question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2400" b="0" dirty="0">
                          <a:solidFill>
                            <a:schemeClr val="tx1"/>
                          </a:solidFill>
                        </a:rPr>
                        <a:t>Frise temporelle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2400" b="0" dirty="0">
                          <a:solidFill>
                            <a:schemeClr val="tx1"/>
                          </a:solidFill>
                        </a:rPr>
                        <a:t>Glisser les mots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2400" b="0" dirty="0">
                          <a:solidFill>
                            <a:schemeClr val="tx1"/>
                          </a:solidFill>
                        </a:rPr>
                        <a:t>Glisser-déposer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2400" b="0" dirty="0">
                          <a:solidFill>
                            <a:schemeClr val="tx1"/>
                          </a:solidFill>
                        </a:rPr>
                        <a:t>QCM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2400" b="0" dirty="0">
                          <a:solidFill>
                            <a:schemeClr val="tx1"/>
                          </a:solidFill>
                        </a:rPr>
                        <a:t>Quiz</a:t>
                      </a:r>
                    </a:p>
                    <a:p>
                      <a:endParaRPr lang="fr-FR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r-FR" sz="2400" b="0" dirty="0">
                          <a:solidFill>
                            <a:schemeClr val="tx1"/>
                          </a:solidFill>
                        </a:rPr>
                        <a:t>Quiz arithmétique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2400" b="0" dirty="0">
                          <a:solidFill>
                            <a:schemeClr val="tx1"/>
                          </a:solidFill>
                        </a:rPr>
                        <a:t>Rédaction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2400" b="0" dirty="0">
                          <a:solidFill>
                            <a:schemeClr val="tx1"/>
                          </a:solidFill>
                        </a:rPr>
                        <a:t>Séquence d’images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2400" b="0" dirty="0">
                          <a:solidFill>
                            <a:schemeClr val="tx1"/>
                          </a:solidFill>
                        </a:rPr>
                        <a:t>Texte à trous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2400" b="0" dirty="0">
                          <a:solidFill>
                            <a:schemeClr val="tx1"/>
                          </a:solidFill>
                        </a:rPr>
                        <a:t>Trouver la/les zone(s) correcte(s)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2400" b="0" dirty="0">
                          <a:solidFill>
                            <a:schemeClr val="tx1"/>
                          </a:solidFill>
                        </a:rPr>
                        <a:t>Trouver les mots</a:t>
                      </a:r>
                    </a:p>
                    <a:p>
                      <a:r>
                        <a:rPr lang="fr-FR" sz="2400" b="0" dirty="0">
                          <a:solidFill>
                            <a:schemeClr val="tx1"/>
                          </a:solidFill>
                        </a:rPr>
                        <a:t>-  Vrai/faux</a:t>
                      </a:r>
                    </a:p>
                    <a:p>
                      <a:endParaRPr lang="fr-FR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4168097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8267BCFF-D950-4C90-9711-25767B5D6E19}"/>
              </a:ext>
            </a:extLst>
          </p:cNvPr>
          <p:cNvSpPr txBox="1"/>
          <p:nvPr/>
        </p:nvSpPr>
        <p:spPr>
          <a:xfrm>
            <a:off x="450166" y="4979963"/>
            <a:ext cx="11591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rgbClr val="C00000"/>
                </a:solidFill>
              </a:rPr>
              <a:t>Nous allons nous restreindre qu’aux outils utiles en maths/sciences</a:t>
            </a:r>
          </a:p>
        </p:txBody>
      </p:sp>
    </p:spTree>
    <p:extLst>
      <p:ext uri="{BB962C8B-B14F-4D97-AF65-F5344CB8AC3E}">
        <p14:creationId xmlns:p14="http://schemas.microsoft.com/office/powerpoint/2010/main" val="3653051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1B32729-FF68-460E-AC07-C8E74984D3ED}"/>
              </a:ext>
            </a:extLst>
          </p:cNvPr>
          <p:cNvSpPr txBox="1"/>
          <p:nvPr/>
        </p:nvSpPr>
        <p:spPr>
          <a:xfrm>
            <a:off x="3563815" y="162579"/>
            <a:ext cx="5176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Appariement d’images 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7D73C48-6E60-4C1A-B154-5A7E5BBB4842}"/>
              </a:ext>
            </a:extLst>
          </p:cNvPr>
          <p:cNvCxnSpPr/>
          <p:nvPr/>
        </p:nvCxnSpPr>
        <p:spPr>
          <a:xfrm>
            <a:off x="1559168" y="925158"/>
            <a:ext cx="91862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F60706BB-4F38-485C-BA28-17C2EB2CF727}"/>
              </a:ext>
            </a:extLst>
          </p:cNvPr>
          <p:cNvSpPr txBox="1"/>
          <p:nvPr/>
        </p:nvSpPr>
        <p:spPr>
          <a:xfrm>
            <a:off x="466578" y="1327499"/>
            <a:ext cx="619447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Associer les images entre elles  en glissant les images de gauche sur celles de droites correspondantes. </a:t>
            </a:r>
          </a:p>
          <a:p>
            <a:endParaRPr lang="fr-FR" sz="2200" b="1" dirty="0"/>
          </a:p>
          <a:p>
            <a:r>
              <a:rPr lang="fr-FR" sz="2200" b="1" u="sng" dirty="0"/>
              <a:t>Intérêts en maths/sciences:</a:t>
            </a:r>
          </a:p>
          <a:p>
            <a:pPr marL="342900" indent="-342900">
              <a:buFontTx/>
              <a:buChar char="-"/>
            </a:pPr>
            <a:r>
              <a:rPr lang="fr-FR" sz="2200" dirty="0"/>
              <a:t>Apprendre les instruments de mesures/verreries</a:t>
            </a:r>
          </a:p>
          <a:p>
            <a:pPr marL="342900" indent="-342900">
              <a:buFontTx/>
              <a:buChar char="-"/>
            </a:pPr>
            <a:r>
              <a:rPr lang="fr-FR" sz="2200" dirty="0"/>
              <a:t>Sécurité en chimie (pictogramme) </a:t>
            </a:r>
          </a:p>
          <a:p>
            <a:pPr marL="342900" indent="-342900">
              <a:buFontTx/>
              <a:buChar char="-"/>
            </a:pPr>
            <a:r>
              <a:rPr lang="fr-FR" sz="2200" dirty="0"/>
              <a:t>Mécanique: référentiel/mouvements</a:t>
            </a:r>
          </a:p>
          <a:p>
            <a:pPr marL="342900" indent="-342900">
              <a:buFontTx/>
              <a:buChar char="-"/>
            </a:pPr>
            <a:r>
              <a:rPr lang="fr-FR" sz="2200" dirty="0"/>
              <a:t>Ordre de grandeur</a:t>
            </a:r>
          </a:p>
          <a:p>
            <a:pPr marL="342900" indent="-342900">
              <a:buFontTx/>
              <a:buChar char="-"/>
            </a:pPr>
            <a:r>
              <a:rPr lang="fr-FR" sz="2200" dirty="0"/>
              <a:t>Fonctions (associer la représentation à son nom)</a:t>
            </a:r>
          </a:p>
          <a:p>
            <a:pPr marL="342900" indent="-342900">
              <a:buFontTx/>
              <a:buChar char="-"/>
            </a:pPr>
            <a:r>
              <a:rPr lang="fr-FR" sz="2200" dirty="0"/>
              <a:t>Statistiques : différentes formes de diagrammes. </a:t>
            </a:r>
          </a:p>
          <a:p>
            <a:pPr marL="342900" indent="-342900">
              <a:buFontTx/>
              <a:buChar char="-"/>
            </a:pPr>
            <a:r>
              <a:rPr lang="fr-FR" sz="2200" dirty="0"/>
              <a:t>Géométrie</a:t>
            </a:r>
          </a:p>
          <a:p>
            <a:pPr marL="342900" indent="-342900">
              <a:buFontTx/>
              <a:buChar char="-"/>
            </a:pPr>
            <a:endParaRPr lang="fr-FR" sz="2000" dirty="0"/>
          </a:p>
          <a:p>
            <a:r>
              <a:rPr lang="fr-FR" b="1" u="sng" dirty="0">
                <a:solidFill>
                  <a:schemeClr val="accent1"/>
                </a:solidFill>
              </a:rPr>
              <a:t>Remarque</a:t>
            </a:r>
            <a:r>
              <a:rPr lang="fr-FR" b="1" dirty="0">
                <a:solidFill>
                  <a:schemeClr val="accent1"/>
                </a:solidFill>
              </a:rPr>
              <a:t>: une image impose une réponse unique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DF635A-DDCA-4138-8275-241CACFB55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1" t="28560" r="44354" b="55539"/>
          <a:stretch/>
        </p:blipFill>
        <p:spPr>
          <a:xfrm>
            <a:off x="7202658" y="1327499"/>
            <a:ext cx="4009293" cy="75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35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1B32729-FF68-460E-AC07-C8E74984D3ED}"/>
              </a:ext>
            </a:extLst>
          </p:cNvPr>
          <p:cNvSpPr txBox="1"/>
          <p:nvPr/>
        </p:nvSpPr>
        <p:spPr>
          <a:xfrm>
            <a:off x="2593143" y="278827"/>
            <a:ext cx="740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Appariement d’images – Exemple</a:t>
            </a:r>
            <a:r>
              <a:rPr lang="fr-FR" sz="3600" dirty="0"/>
              <a:t> </a:t>
            </a:r>
            <a:endParaRPr lang="fr-FR" sz="3600" b="1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7D73C48-6E60-4C1A-B154-5A7E5BBB4842}"/>
              </a:ext>
            </a:extLst>
          </p:cNvPr>
          <p:cNvCxnSpPr/>
          <p:nvPr/>
        </p:nvCxnSpPr>
        <p:spPr>
          <a:xfrm>
            <a:off x="1559168" y="925158"/>
            <a:ext cx="91862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2488" y="1168546"/>
            <a:ext cx="46767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3036" y="1159886"/>
            <a:ext cx="4505325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lèche droite 7"/>
          <p:cNvSpPr/>
          <p:nvPr/>
        </p:nvSpPr>
        <p:spPr>
          <a:xfrm>
            <a:off x="5611093" y="3103418"/>
            <a:ext cx="845127" cy="24938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0373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1B32729-FF68-460E-AC07-C8E74984D3ED}"/>
              </a:ext>
            </a:extLst>
          </p:cNvPr>
          <p:cNvSpPr txBox="1"/>
          <p:nvPr/>
        </p:nvSpPr>
        <p:spPr>
          <a:xfrm>
            <a:off x="4196231" y="278827"/>
            <a:ext cx="740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Cartes questions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7D73C48-6E60-4C1A-B154-5A7E5BBB4842}"/>
              </a:ext>
            </a:extLst>
          </p:cNvPr>
          <p:cNvCxnSpPr/>
          <p:nvPr/>
        </p:nvCxnSpPr>
        <p:spPr>
          <a:xfrm>
            <a:off x="1559168" y="925158"/>
            <a:ext cx="91862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F5D7EEDA-7D89-4DF0-B2EB-389030AB70FF}"/>
              </a:ext>
            </a:extLst>
          </p:cNvPr>
          <p:cNvSpPr txBox="1"/>
          <p:nvPr/>
        </p:nvSpPr>
        <p:spPr>
          <a:xfrm>
            <a:off x="466578" y="1327499"/>
            <a:ext cx="619447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Permet de poser une question en rapport avec une image. </a:t>
            </a:r>
          </a:p>
          <a:p>
            <a:endParaRPr lang="fr-FR" sz="2200" b="1" u="sng" dirty="0"/>
          </a:p>
          <a:p>
            <a:r>
              <a:rPr lang="fr-FR" sz="2200" b="1" u="sng" dirty="0"/>
              <a:t>Intérêt en maths/sciences: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Avantage certain pour l’étude de fonctions : sens de variation, nature, repérages … </a:t>
            </a:r>
          </a:p>
          <a:p>
            <a:endParaRPr lang="fr-FR" b="1" dirty="0"/>
          </a:p>
          <a:p>
            <a:r>
              <a:rPr lang="fr-FR" b="1" dirty="0"/>
              <a:t>Outil similaire au précédent mais demande aux élèves de connaître la réponse. </a:t>
            </a:r>
          </a:p>
          <a:p>
            <a:endParaRPr lang="fr-FR" b="1" dirty="0"/>
          </a:p>
          <a:p>
            <a:r>
              <a:rPr lang="fr-FR" b="1" u="sng" dirty="0">
                <a:solidFill>
                  <a:schemeClr val="accent1"/>
                </a:solidFill>
              </a:rPr>
              <a:t>Inconvénients: </a:t>
            </a:r>
            <a:r>
              <a:rPr lang="fr-FR" b="1" dirty="0">
                <a:solidFill>
                  <a:schemeClr val="accent1"/>
                </a:solidFill>
              </a:rPr>
              <a:t> On ne peut poser qu’une question par image.  La réponse doit être exactement celle que l’enseignant attend (sans faute d’orthographe). </a:t>
            </a:r>
            <a:endParaRPr lang="fr-FR" b="1" u="sng" dirty="0">
              <a:solidFill>
                <a:schemeClr val="accent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D7E863-AE6A-4322-991E-D30AA530B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4"/>
          <a:stretch/>
        </p:blipFill>
        <p:spPr>
          <a:xfrm>
            <a:off x="6766560" y="1327498"/>
            <a:ext cx="4838656" cy="92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69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1B32729-FF68-460E-AC07-C8E74984D3ED}"/>
              </a:ext>
            </a:extLst>
          </p:cNvPr>
          <p:cNvSpPr txBox="1"/>
          <p:nvPr/>
        </p:nvSpPr>
        <p:spPr>
          <a:xfrm>
            <a:off x="2972342" y="278827"/>
            <a:ext cx="740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Cartes questions – Exemple 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7D73C48-6E60-4C1A-B154-5A7E5BBB4842}"/>
              </a:ext>
            </a:extLst>
          </p:cNvPr>
          <p:cNvCxnSpPr/>
          <p:nvPr/>
        </p:nvCxnSpPr>
        <p:spPr>
          <a:xfrm>
            <a:off x="1559168" y="925158"/>
            <a:ext cx="91862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 l="1403" t="523" r="2331" b="1621"/>
          <a:stretch>
            <a:fillRect/>
          </a:stretch>
        </p:blipFill>
        <p:spPr bwMode="auto">
          <a:xfrm>
            <a:off x="515215" y="1246043"/>
            <a:ext cx="3719308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 l="828" t="722" r="2213" b="1603"/>
          <a:stretch>
            <a:fillRect/>
          </a:stretch>
        </p:blipFill>
        <p:spPr bwMode="auto">
          <a:xfrm>
            <a:off x="4229100" y="1246043"/>
            <a:ext cx="3705224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/>
          <a:srcRect l="469" t="576" r="3052" b="1373"/>
          <a:stretch>
            <a:fillRect/>
          </a:stretch>
        </p:blipFill>
        <p:spPr bwMode="auto">
          <a:xfrm>
            <a:off x="7924801" y="1246043"/>
            <a:ext cx="3676938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5097653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6616</TotalTime>
  <Words>540</Words>
  <Application>Microsoft Office PowerPoint</Application>
  <PresentationFormat>Grand écran</PresentationFormat>
  <Paragraphs>96</Paragraphs>
  <Slides>16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9" baseType="lpstr">
      <vt:lpstr>Arial</vt:lpstr>
      <vt:lpstr>Gill Sans MT</vt:lpstr>
      <vt:lpstr>Galerie</vt:lpstr>
      <vt:lpstr>PRISE EN MAIN EXERCISEUR ECLAT  </vt:lpstr>
      <vt:lpstr>Sommaire  </vt:lpstr>
      <vt:lpstr>Les différents types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relatifs</dc:title>
  <dc:creator>Mélanie tharaud</dc:creator>
  <cp:lastModifiedBy>Mélanie Tharaud</cp:lastModifiedBy>
  <cp:revision>41</cp:revision>
  <dcterms:created xsi:type="dcterms:W3CDTF">2019-06-25T06:11:24Z</dcterms:created>
  <dcterms:modified xsi:type="dcterms:W3CDTF">2019-11-08T12:39:47Z</dcterms:modified>
</cp:coreProperties>
</file>