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6" r:id="rId4"/>
    <p:sldId id="272" r:id="rId5"/>
    <p:sldId id="273" r:id="rId6"/>
    <p:sldId id="278" r:id="rId7"/>
    <p:sldId id="279" r:id="rId8"/>
    <p:sldId id="280" r:id="rId9"/>
    <p:sldId id="281" r:id="rId10"/>
    <p:sldId id="262" r:id="rId11"/>
    <p:sldId id="263" r:id="rId12"/>
    <p:sldId id="264" r:id="rId13"/>
    <p:sldId id="275" r:id="rId14"/>
    <p:sldId id="265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5696" autoAdjust="0"/>
  </p:normalViewPr>
  <p:slideViewPr>
    <p:cSldViewPr snapToGrid="0">
      <p:cViewPr varScale="1">
        <p:scale>
          <a:sx n="70" d="100"/>
          <a:sy n="70" d="100"/>
        </p:scale>
        <p:origin x="9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8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73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ms.unice.fr/wims/fr_H4~algo~oefpython.fr.html" TargetMode="External"/><Relationship Id="rId4" Type="http://schemas.openxmlformats.org/officeDocument/2006/relationships/hyperlink" Target="https://commons.wikimedia.org/wiki/File:YouTube_social_white_squircle_(2017)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YouTube_social_white_squircle_(2017)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v_SjvbEBc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YouTube_social_white_squircle_(2017)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0zmSfPC7k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spc="100" dirty="0">
                <a:solidFill>
                  <a:srgbClr val="FFFFFF"/>
                </a:solidFill>
              </a:rPr>
              <a:t>WINS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vert="horz" lIns="45720" tIns="45720" rIns="45720" bIns="45720" rtlCol="0" anchor="t">
            <a:normAutofit/>
          </a:bodyPr>
          <a:lstStyle/>
          <a:p>
            <a:pPr fontAlgn="auto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C'est un logiciel générant des exercices interactifs à données aléatoires. </a:t>
            </a:r>
          </a:p>
          <a:p>
            <a:pPr fontAlgn="auto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C'est donc un très bon outil d'entraînements pour nos élèves. </a:t>
            </a: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8BB499C-1DF3-4D96-8C51-19F02620CB1C}"/>
              </a:ext>
            </a:extLst>
          </p:cNvPr>
          <p:cNvSpPr txBox="1"/>
          <p:nvPr/>
        </p:nvSpPr>
        <p:spPr>
          <a:xfrm>
            <a:off x="9699526" y="752461"/>
            <a:ext cx="265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SOUMIA MADOZ</a:t>
            </a:r>
          </a:p>
        </p:txBody>
      </p:sp>
    </p:spTree>
    <p:extLst>
      <p:ext uri="{BB962C8B-B14F-4D97-AF65-F5344CB8AC3E}">
        <p14:creationId xmlns:p14="http://schemas.microsoft.com/office/powerpoint/2010/main" val="51631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WIMS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Première entrée  : </a:t>
            </a:r>
            <a:r>
              <a:rPr lang="fr-FR">
                <a:solidFill>
                  <a:srgbClr val="FFFFFF"/>
                </a:solidFill>
              </a:rPr>
              <a:t>« OEF Stat0 »</a:t>
            </a:r>
          </a:p>
          <a:p>
            <a:r>
              <a:rPr lang="fr-FR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>
              <a:solidFill>
                <a:srgbClr val="FFFFFF"/>
              </a:solidFill>
            </a:endParaRPr>
          </a:p>
        </p:txBody>
      </p:sp>
      <p:pic>
        <p:nvPicPr>
          <p:cNvPr id="6" name="images4">
            <a:extLst>
              <a:ext uri="{FF2B5EF4-FFF2-40B4-BE49-F238E27FC236}">
                <a16:creationId xmlns:a16="http://schemas.microsoft.com/office/drawing/2014/main" id="{2A3B8A0C-45BE-47EB-B0F9-2C2F199404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27344" y="1378226"/>
            <a:ext cx="5724578" cy="370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3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23416DF-B283-4D9F-A625-146552CA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73834904-4D9B-41F7-8DA6-0709FD9F7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00D1207-ECAF-48E9-8834-2CE4D2198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9A3FD3A-4B27-4028-BA57-0810F205B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461F8B-A17E-4AE4-92BC-BA2E49E1A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661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3185917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spc="200">
                <a:solidFill>
                  <a:srgbClr val="FFFFFF"/>
                </a:solidFill>
              </a:rPr>
              <a:t>WIMS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E450F13-FCAB-474F-93BB-704690139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8749" y="3765314"/>
            <a:ext cx="2834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s8">
            <a:extLst>
              <a:ext uri="{FF2B5EF4-FFF2-40B4-BE49-F238E27FC236}">
                <a16:creationId xmlns:a16="http://schemas.microsoft.com/office/drawing/2014/main" id="{CE2A30B9-9199-4B80-AF4F-80315AD879A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73157" y="2135119"/>
            <a:ext cx="3659111" cy="2583400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E7859C-56C8-49DC-ABF5-6C538427C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5130" y="1963779"/>
            <a:ext cx="0" cy="29260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s3">
            <a:extLst>
              <a:ext uri="{FF2B5EF4-FFF2-40B4-BE49-F238E27FC236}">
                <a16:creationId xmlns:a16="http://schemas.microsoft.com/office/drawing/2014/main" id="{46566CE5-9AFB-40CC-B330-48BC54059C3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254001" y="2022757"/>
            <a:ext cx="3644400" cy="28081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4F84F8-4022-4CD5-A3FF-183C774BAC27}"/>
              </a:ext>
            </a:extLst>
          </p:cNvPr>
          <p:cNvSpPr/>
          <p:nvPr/>
        </p:nvSpPr>
        <p:spPr>
          <a:xfrm>
            <a:off x="179562" y="4144347"/>
            <a:ext cx="3584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Raleway"/>
              </a:rPr>
              <a:t>Exemples d'activités proposées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8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1A9B9E1-AE3D-4F69-9670-71C92ED1B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34ED8A-BEE3-4F34-B45B-731E1E29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endParaRPr lang="fr-FR" b="1">
              <a:solidFill>
                <a:srgbClr val="FFFFFF"/>
              </a:solidFill>
            </a:endParaRPr>
          </a:p>
          <a:p>
            <a:pPr marL="0" indent="0" fontAlgn="auto">
              <a:buNone/>
            </a:pPr>
            <a:r>
              <a:rPr lang="fr-FR" b="1">
                <a:solidFill>
                  <a:srgbClr val="FFFFFF"/>
                </a:solidFill>
              </a:rPr>
              <a:t>Deuxième entrée : « Statistiques : histogrammes »</a:t>
            </a:r>
            <a:br>
              <a:rPr lang="fr-FR" b="1">
                <a:solidFill>
                  <a:srgbClr val="FFFFFF"/>
                </a:solidFill>
              </a:rPr>
            </a:br>
            <a:endParaRPr lang="fr-FR">
              <a:solidFill>
                <a:srgbClr val="FFFFFF"/>
              </a:solidFill>
            </a:endParaRPr>
          </a:p>
          <a:p>
            <a:pPr fontAlgn="auto"/>
            <a:r>
              <a:rPr lang="fr-FR" b="1">
                <a:solidFill>
                  <a:srgbClr val="FFFFFF"/>
                </a:solidFill>
              </a:rPr>
              <a:t> Les autres activités avec « Intro/Config » :</a:t>
            </a: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 b="1">
              <a:solidFill>
                <a:srgbClr val="FFFFFF"/>
              </a:solidFill>
            </a:endParaRPr>
          </a:p>
          <a:p>
            <a:pPr fontAlgn="auto"/>
            <a:endParaRPr lang="fr-FR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>
              <a:solidFill>
                <a:srgbClr val="FFFFFF"/>
              </a:solidFill>
            </a:endParaRPr>
          </a:p>
        </p:txBody>
      </p:sp>
      <p:pic>
        <p:nvPicPr>
          <p:cNvPr id="6" name="images20">
            <a:extLst>
              <a:ext uri="{FF2B5EF4-FFF2-40B4-BE49-F238E27FC236}">
                <a16:creationId xmlns:a16="http://schemas.microsoft.com/office/drawing/2014/main" id="{658098B8-E2AF-4458-A5BC-7442443C56C8}"/>
              </a:ext>
            </a:extLst>
          </p:cNvPr>
          <p:cNvPicPr/>
          <p:nvPr/>
        </p:nvPicPr>
        <p:blipFill rotWithShape="1">
          <a:blip r:embed="rId2"/>
          <a:srcRect l="16131" r="16845"/>
          <a:stretch/>
        </p:blipFill>
        <p:spPr>
          <a:xfrm>
            <a:off x="5936974" y="640080"/>
            <a:ext cx="5614947" cy="5577840"/>
          </a:xfrm>
          <a:prstGeom prst="rect">
            <a:avLst/>
          </a:prstGeom>
        </p:spPr>
      </p:pic>
      <p:pic>
        <p:nvPicPr>
          <p:cNvPr id="10" name="images21">
            <a:extLst>
              <a:ext uri="{FF2B5EF4-FFF2-40B4-BE49-F238E27FC236}">
                <a16:creationId xmlns:a16="http://schemas.microsoft.com/office/drawing/2014/main" id="{B4EC3114-4A12-48A6-B966-EF39F4BE9EB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474432" y="1047621"/>
            <a:ext cx="2359759" cy="595649"/>
          </a:xfrm>
          <a:prstGeom prst="rect">
            <a:avLst/>
          </a:prstGeom>
          <a:ln w="72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7078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9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</a:p>
        </p:txBody>
      </p:sp>
      <p:cxnSp>
        <p:nvCxnSpPr>
          <p:cNvPr id="35" name="Straight Connector 31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endParaRPr lang="fr-FR" b="1" dirty="0">
              <a:solidFill>
                <a:srgbClr val="FFFFFF"/>
              </a:solidFill>
            </a:endParaRPr>
          </a:p>
          <a:p>
            <a:pPr marL="0" indent="0" fontAlgn="auto">
              <a:buNone/>
            </a:pPr>
            <a:r>
              <a:rPr lang="fr-FR" b="1" dirty="0">
                <a:solidFill>
                  <a:schemeClr val="bg1"/>
                </a:solidFill>
              </a:rPr>
              <a:t>Troisième entrée : « Effectifs et fréquences » </a:t>
            </a:r>
          </a:p>
          <a:p>
            <a:pPr marL="0" indent="0" fontAlgn="auto">
              <a:buNone/>
            </a:pPr>
            <a:endParaRPr lang="fr-FR" b="1" dirty="0">
              <a:solidFill>
                <a:srgbClr val="FFFFFF"/>
              </a:solidFill>
            </a:endParaRPr>
          </a:p>
          <a:p>
            <a:pPr marL="0" indent="0" fontAlgn="auto">
              <a:buNone/>
            </a:pPr>
            <a:r>
              <a:rPr lang="fr-FR" b="1" dirty="0">
                <a:solidFill>
                  <a:srgbClr val="FFFFFF"/>
                </a:solidFill>
              </a:rPr>
              <a:t>activités avec « Intro/Config »</a:t>
            </a: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9" name="images29">
            <a:extLst>
              <a:ext uri="{FF2B5EF4-FFF2-40B4-BE49-F238E27FC236}">
                <a16:creationId xmlns:a16="http://schemas.microsoft.com/office/drawing/2014/main" id="{FF32EC72-E96A-4236-B5CD-71B1FE5EC0B7}"/>
              </a:ext>
            </a:extLst>
          </p:cNvPr>
          <p:cNvPicPr/>
          <p:nvPr/>
        </p:nvPicPr>
        <p:blipFill rotWithShape="1">
          <a:blip r:embed="rId2"/>
          <a:srcRect r="-3" b="108"/>
          <a:stretch/>
        </p:blipFill>
        <p:spPr>
          <a:xfrm>
            <a:off x="5974079" y="1085354"/>
            <a:ext cx="5455921" cy="55778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04AEEBF-2C9A-4683-8728-37708C0073FA}"/>
              </a:ext>
            </a:extLst>
          </p:cNvPr>
          <p:cNvSpPr/>
          <p:nvPr/>
        </p:nvSpPr>
        <p:spPr>
          <a:xfrm>
            <a:off x="6317658" y="1971532"/>
            <a:ext cx="184731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endParaRPr lang="fr-FR" b="1" dirty="0">
              <a:solidFill>
                <a:srgbClr val="000000"/>
              </a:solidFill>
              <a:latin typeface="Raleway"/>
            </a:endParaRPr>
          </a:p>
          <a:p>
            <a:pPr>
              <a:spcAft>
                <a:spcPts val="600"/>
              </a:spcAft>
            </a:pPr>
            <a:endParaRPr lang="fr-FR" b="1" dirty="0">
              <a:solidFill>
                <a:srgbClr val="000000"/>
              </a:solidFill>
              <a:latin typeface="Raleway"/>
            </a:endParaRPr>
          </a:p>
          <a:p>
            <a:pPr>
              <a:spcAft>
                <a:spcPts val="600"/>
              </a:spcAft>
            </a:pPr>
            <a:endParaRPr lang="fr-FR" b="1" dirty="0">
              <a:solidFill>
                <a:srgbClr val="000000"/>
              </a:solidFill>
              <a:latin typeface="Raleway"/>
            </a:endParaRPr>
          </a:p>
          <a:p>
            <a:pPr>
              <a:spcAft>
                <a:spcPts val="600"/>
              </a:spcAft>
            </a:pPr>
            <a:endParaRPr lang="fr-FR" b="1" dirty="0">
              <a:solidFill>
                <a:srgbClr val="000000"/>
              </a:solidFill>
              <a:latin typeface="Raleway"/>
            </a:endParaRPr>
          </a:p>
        </p:txBody>
      </p:sp>
      <p:pic>
        <p:nvPicPr>
          <p:cNvPr id="17" name="images24">
            <a:extLst>
              <a:ext uri="{FF2B5EF4-FFF2-40B4-BE49-F238E27FC236}">
                <a16:creationId xmlns:a16="http://schemas.microsoft.com/office/drawing/2014/main" id="{EAAE3D6F-50FB-4155-8AA7-4025EF52623E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02" y="0"/>
            <a:ext cx="2928730" cy="1085354"/>
          </a:xfrm>
          <a:prstGeom prst="rect">
            <a:avLst/>
          </a:prstGeom>
          <a:ln w="72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90874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Quatrième entrée : « Calcul de médiane (stat étalée) I »</a:t>
            </a:r>
          </a:p>
          <a:p>
            <a:endParaRPr lang="fr-FR" b="1">
              <a:solidFill>
                <a:srgbClr val="FFFFFF"/>
              </a:solidFill>
            </a:endParaRPr>
          </a:p>
          <a:p>
            <a:endParaRPr lang="fr-FR" b="1">
              <a:solidFill>
                <a:srgbClr val="FFFFFF"/>
              </a:solidFill>
            </a:endParaRPr>
          </a:p>
          <a:p>
            <a:r>
              <a:rPr lang="fr-FR" b="1">
                <a:solidFill>
                  <a:srgbClr val="FFFFFF"/>
                </a:solidFill>
              </a:rPr>
              <a:t>activités avec « Intro/Config »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pic>
        <p:nvPicPr>
          <p:cNvPr id="6" name="images33">
            <a:extLst>
              <a:ext uri="{FF2B5EF4-FFF2-40B4-BE49-F238E27FC236}">
                <a16:creationId xmlns:a16="http://schemas.microsoft.com/office/drawing/2014/main" id="{4C2F1EC1-26D8-4D1D-B2BB-B0B9A6E7266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39969" y="1985763"/>
            <a:ext cx="5455921" cy="4866404"/>
          </a:xfrm>
          <a:prstGeom prst="rect">
            <a:avLst/>
          </a:prstGeom>
        </p:spPr>
      </p:pic>
      <p:pic>
        <p:nvPicPr>
          <p:cNvPr id="10" name="images31">
            <a:extLst>
              <a:ext uri="{FF2B5EF4-FFF2-40B4-BE49-F238E27FC236}">
                <a16:creationId xmlns:a16="http://schemas.microsoft.com/office/drawing/2014/main" id="{3FB0EC23-43D5-4EC4-BBDF-832767CA04B0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23454" y="103934"/>
            <a:ext cx="3502466" cy="1444780"/>
          </a:xfrm>
          <a:prstGeom prst="rect">
            <a:avLst/>
          </a:prstGeom>
          <a:ln w="72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12656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fontAlgn="auto"/>
            <a:br>
              <a:rPr lang="fr-FR" b="1" dirty="0">
                <a:solidFill>
                  <a:srgbClr val="FFFFFF"/>
                </a:solidFill>
              </a:rPr>
            </a:br>
            <a:r>
              <a:rPr lang="fr-FR" b="1" dirty="0">
                <a:solidFill>
                  <a:srgbClr val="FFFFFF"/>
                </a:solidFill>
              </a:rPr>
              <a:t>Bases d'algorithmique en python --- </a:t>
            </a:r>
            <a:endParaRPr lang="fr-FR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b="1" dirty="0">
              <a:solidFill>
                <a:srgbClr val="FFFFFF"/>
              </a:solidFill>
            </a:endParaRPr>
          </a:p>
          <a:p>
            <a:pPr fontAlgn="auto"/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63C0590-59A7-4D9F-8495-307D3397E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079" y="961506"/>
            <a:ext cx="5455921" cy="2591562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98B80414-27DA-4E86-8510-FE956637B09A}"/>
              </a:ext>
            </a:extLst>
          </p:cNvPr>
          <p:cNvSpPr/>
          <p:nvPr/>
        </p:nvSpPr>
        <p:spPr>
          <a:xfrm>
            <a:off x="7803444" y="3961339"/>
            <a:ext cx="1027230" cy="102723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6396E-9DA6-4934-BD37-E97C77234775}"/>
              </a:ext>
            </a:extLst>
          </p:cNvPr>
          <p:cNvSpPr/>
          <p:nvPr/>
        </p:nvSpPr>
        <p:spPr>
          <a:xfrm>
            <a:off x="8022362" y="4180257"/>
            <a:ext cx="589394" cy="58939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ECC4D8-03C2-4DB2-BEA4-D5CF6727227B}"/>
              </a:ext>
            </a:extLst>
          </p:cNvPr>
          <p:cNvSpPr/>
          <p:nvPr/>
        </p:nvSpPr>
        <p:spPr>
          <a:xfrm>
            <a:off x="5974079" y="5212174"/>
            <a:ext cx="5654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>
                <a:solidFill>
                  <a:srgbClr val="FFFFFF"/>
                </a:solidFill>
                <a:hlinkClick r:id="rId5"/>
              </a:rPr>
              <a:t>http://wims.unice.fr/wims/fr_H4~algo~oefpython.fr.html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5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algn="ctr" fontAlgn="auto"/>
            <a:r>
              <a:rPr lang="fr-FR" sz="2000" b="1" dirty="0">
                <a:solidFill>
                  <a:srgbClr val="FFFFFF"/>
                </a:solidFill>
              </a:rPr>
              <a:t>Il y a deux façons de travailler avec WIMS</a:t>
            </a:r>
            <a:br>
              <a:rPr lang="fr-FR" sz="2000" b="1" dirty="0">
                <a:solidFill>
                  <a:srgbClr val="FFFFFF"/>
                </a:solidFill>
              </a:rPr>
            </a:br>
            <a:endParaRPr lang="fr-FR" sz="2000" dirty="0">
              <a:solidFill>
                <a:srgbClr val="FFFFFF"/>
              </a:solidFill>
            </a:endParaRPr>
          </a:p>
          <a:p>
            <a:pPr fontAlgn="auto"/>
            <a:r>
              <a:rPr lang="fr-FR" sz="2000" b="1" dirty="0">
                <a:solidFill>
                  <a:srgbClr val="FFFFFF"/>
                </a:solidFill>
              </a:rPr>
              <a:t>Soit « en ligne », c'est à dire en « auditeur libre » </a:t>
            </a:r>
            <a:endParaRPr lang="fr-FR" sz="2000" dirty="0">
              <a:solidFill>
                <a:srgbClr val="FFFFFF"/>
              </a:solidFill>
            </a:endParaRPr>
          </a:p>
          <a:p>
            <a:r>
              <a:rPr lang="fr-FR" sz="2000" b="1" dirty="0">
                <a:solidFill>
                  <a:srgbClr val="FFFFFF"/>
                </a:solidFill>
              </a:rPr>
              <a:t>Autonomie directe mais perte du travail à la fin de la connexion.</a:t>
            </a:r>
            <a:br>
              <a:rPr lang="fr-FR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5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fontAlgn="auto"/>
            <a:br>
              <a:rPr lang="fr-FR" sz="2000" b="1" dirty="0">
                <a:solidFill>
                  <a:srgbClr val="FFFFFF"/>
                </a:solidFill>
              </a:rPr>
            </a:br>
            <a:r>
              <a:rPr lang="fr-FR" sz="2000" b="1">
                <a:solidFill>
                  <a:srgbClr val="FFFFFF"/>
                </a:solidFill>
              </a:rPr>
              <a:t>Soit « en réseau », c'est à dire à l'intérieur d'une classe virtuelle crée par un enseignant et proposant des activités choisies par ce dernier, à l'intérieur de « Feuilles de travail ». </a:t>
            </a:r>
          </a:p>
          <a:p>
            <a:pPr fontAlgn="auto"/>
            <a:r>
              <a:rPr lang="fr-FR" sz="2000" b="1">
                <a:solidFill>
                  <a:srgbClr val="FFFFFF"/>
                </a:solidFill>
              </a:rPr>
              <a:t>Approche guidée par un enseignant mais tous les résultats seront conservés (une année et un peu plus) et accessibles par l'enseignant.</a:t>
            </a:r>
            <a:endParaRPr lang="fr-FR" sz="2000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137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124844" y="2329009"/>
            <a:ext cx="7006998" cy="2837718"/>
          </a:xfrm>
        </p:spPr>
        <p:txBody>
          <a:bodyPr anchor="b">
            <a:normAutofit/>
          </a:bodyPr>
          <a:lstStyle/>
          <a:p>
            <a:pPr algn="ctr" fontAlgn="auto"/>
            <a:br>
              <a:rPr lang="fr-FR" sz="800" b="1" dirty="0">
                <a:solidFill>
                  <a:srgbClr val="FFFFFF"/>
                </a:solidFill>
              </a:rPr>
            </a:br>
            <a:endParaRPr lang="fr-FR" sz="800" b="1" dirty="0">
              <a:solidFill>
                <a:srgbClr val="FFFFFF"/>
              </a:solidFill>
            </a:endParaRPr>
          </a:p>
          <a:p>
            <a:pPr algn="ctr" fontAlgn="auto"/>
            <a:endParaRPr lang="fr-FR" sz="800" b="1" dirty="0">
              <a:solidFill>
                <a:srgbClr val="FFFFFF"/>
              </a:solidFill>
            </a:endParaRPr>
          </a:p>
          <a:p>
            <a:pPr algn="ctr" fontAlgn="auto"/>
            <a:endParaRPr lang="fr-FR" sz="800" b="1" dirty="0">
              <a:solidFill>
                <a:srgbClr val="FFFFFF"/>
              </a:solidFill>
            </a:endParaRPr>
          </a:p>
          <a:p>
            <a:pPr algn="ctr" fontAlgn="auto"/>
            <a:r>
              <a:rPr lang="fr-FR" sz="1800" b="1" dirty="0">
                <a:solidFill>
                  <a:srgbClr val="FFFFFF"/>
                </a:solidFill>
              </a:rPr>
              <a:t>Comment un enseignant peut créer sa </a:t>
            </a:r>
            <a:endParaRPr lang="fr-FR" sz="1800" dirty="0">
              <a:solidFill>
                <a:srgbClr val="FFFFFF"/>
              </a:solidFill>
            </a:endParaRPr>
          </a:p>
          <a:p>
            <a:pPr algn="ctr" fontAlgn="auto"/>
            <a:r>
              <a:rPr lang="fr-FR" sz="1800" b="1" dirty="0">
                <a:solidFill>
                  <a:srgbClr val="FFFFFF"/>
                </a:solidFill>
              </a:rPr>
              <a:t>classe virtuelle</a:t>
            </a:r>
            <a:endParaRPr lang="fr-FR" sz="1800" dirty="0">
              <a:solidFill>
                <a:srgbClr val="FFFFFF"/>
              </a:solidFill>
            </a:endParaRPr>
          </a:p>
          <a:p>
            <a:pPr algn="ctr" fontAlgn="auto"/>
            <a:r>
              <a:rPr lang="fr-FR" sz="1800" dirty="0">
                <a:solidFill>
                  <a:srgbClr val="FFFFFF"/>
                </a:solidFill>
              </a:rPr>
              <a:t> </a:t>
            </a:r>
            <a:r>
              <a:rPr lang="fr-FR" sz="1800" b="1" dirty="0">
                <a:solidFill>
                  <a:srgbClr val="FFFFFF"/>
                </a:solidFill>
              </a:rPr>
              <a:t>et</a:t>
            </a:r>
            <a:endParaRPr lang="fr-FR" sz="1800" dirty="0">
              <a:solidFill>
                <a:srgbClr val="FFFFFF"/>
              </a:solidFill>
            </a:endParaRPr>
          </a:p>
          <a:p>
            <a:pPr algn="ctr" fontAlgn="auto"/>
            <a:r>
              <a:rPr lang="fr-FR" sz="1800" b="1" dirty="0">
                <a:solidFill>
                  <a:srgbClr val="FFFFFF"/>
                </a:solidFill>
              </a:rPr>
              <a:t>proposer des activités?</a:t>
            </a:r>
          </a:p>
          <a:p>
            <a:pPr fontAlgn="auto"/>
            <a:endParaRPr lang="fr-FR" sz="800" b="1" dirty="0">
              <a:solidFill>
                <a:srgbClr val="FFFFFF"/>
              </a:solidFill>
            </a:endParaRPr>
          </a:p>
          <a:p>
            <a:pPr fontAlgn="auto"/>
            <a:endParaRPr lang="fr-FR" sz="800" b="1" dirty="0">
              <a:solidFill>
                <a:srgbClr val="FFFFFF"/>
              </a:solidFill>
            </a:endParaRPr>
          </a:p>
          <a:p>
            <a:pPr fontAlgn="auto"/>
            <a:endParaRPr lang="fr-FR" sz="800" b="1" dirty="0">
              <a:solidFill>
                <a:srgbClr val="FFFFFF"/>
              </a:solidFill>
            </a:endParaRPr>
          </a:p>
          <a:p>
            <a:pPr fontAlgn="auto"/>
            <a:endParaRPr lang="fr-FR" sz="800" b="1" dirty="0">
              <a:solidFill>
                <a:srgbClr val="FFFFFF"/>
              </a:solidFill>
            </a:endParaRPr>
          </a:p>
          <a:p>
            <a:pPr fontAlgn="auto"/>
            <a:endParaRPr lang="fr-FR" sz="800" b="1" dirty="0">
              <a:solidFill>
                <a:srgbClr val="FFFFFF"/>
              </a:solidFill>
            </a:endParaRPr>
          </a:p>
          <a:p>
            <a:pPr fontAlgn="auto"/>
            <a:endParaRPr lang="fr-FR" sz="800" dirty="0">
              <a:solidFill>
                <a:srgbClr val="FFFFFF"/>
              </a:solidFill>
            </a:endParaRPr>
          </a:p>
          <a:p>
            <a:endParaRPr lang="fr-FR" sz="800" dirty="0">
              <a:solidFill>
                <a:srgbClr val="FFFFFF"/>
              </a:solidFill>
            </a:endParaRPr>
          </a:p>
          <a:p>
            <a:pPr fontAlgn="auto"/>
            <a:endParaRPr lang="fr-FR" sz="800" dirty="0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98B80414-27DA-4E86-8510-FE956637B09A}"/>
              </a:ext>
            </a:extLst>
          </p:cNvPr>
          <p:cNvSpPr/>
          <p:nvPr/>
        </p:nvSpPr>
        <p:spPr>
          <a:xfrm>
            <a:off x="4889770" y="3466020"/>
            <a:ext cx="1027230" cy="102723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6396E-9DA6-4934-BD37-E97C77234775}"/>
              </a:ext>
            </a:extLst>
          </p:cNvPr>
          <p:cNvSpPr/>
          <p:nvPr/>
        </p:nvSpPr>
        <p:spPr>
          <a:xfrm>
            <a:off x="5108688" y="3689044"/>
            <a:ext cx="589394" cy="58939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07607B-4E2E-4F96-B7B2-D4B262FFE7CA}"/>
              </a:ext>
            </a:extLst>
          </p:cNvPr>
          <p:cNvSpPr/>
          <p:nvPr/>
        </p:nvSpPr>
        <p:spPr>
          <a:xfrm>
            <a:off x="5909419" y="3794969"/>
            <a:ext cx="4957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https://www.youtube.com/watch?v=xv_SjvbEBck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264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algn="ctr" fontAlgn="auto"/>
            <a:br>
              <a:rPr lang="fr-FR" sz="2000" b="1" dirty="0">
                <a:solidFill>
                  <a:srgbClr val="FFFFFF"/>
                </a:solidFill>
              </a:rPr>
            </a:br>
            <a:r>
              <a:rPr lang="fr-FR" sz="2000" b="1" dirty="0">
                <a:solidFill>
                  <a:srgbClr val="FFFFFF"/>
                </a:solidFill>
              </a:rPr>
              <a:t>Créer une feuille d'exercices</a:t>
            </a:r>
            <a:endParaRPr lang="fr-FR" sz="2000" dirty="0">
              <a:solidFill>
                <a:srgbClr val="FFFFFF"/>
              </a:solidFill>
            </a:endParaRPr>
          </a:p>
          <a:p>
            <a:pPr algn="ctr" fontAlgn="auto"/>
            <a:r>
              <a:rPr lang="fr-FR" sz="2000" b="1" dirty="0">
                <a:solidFill>
                  <a:srgbClr val="FFFFFF"/>
                </a:solidFill>
              </a:rPr>
              <a:t>Sélectionner et importer </a:t>
            </a:r>
          </a:p>
          <a:p>
            <a:pPr algn="ctr" fontAlgn="auto"/>
            <a:r>
              <a:rPr lang="fr-FR" sz="2000" b="1" dirty="0">
                <a:solidFill>
                  <a:srgbClr val="FFFFFF"/>
                </a:solidFill>
              </a:rPr>
              <a:t>des exercices</a:t>
            </a:r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98B80414-27DA-4E86-8510-FE956637B09A}"/>
              </a:ext>
            </a:extLst>
          </p:cNvPr>
          <p:cNvSpPr/>
          <p:nvPr/>
        </p:nvSpPr>
        <p:spPr>
          <a:xfrm>
            <a:off x="4518093" y="3458768"/>
            <a:ext cx="1027230" cy="102723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6396E-9DA6-4934-BD37-E97C77234775}"/>
              </a:ext>
            </a:extLst>
          </p:cNvPr>
          <p:cNvSpPr/>
          <p:nvPr/>
        </p:nvSpPr>
        <p:spPr>
          <a:xfrm>
            <a:off x="4737011" y="3654520"/>
            <a:ext cx="589394" cy="59975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9B120F-C95A-43FD-9EC2-397E2367DA57}"/>
              </a:ext>
            </a:extLst>
          </p:cNvPr>
          <p:cNvSpPr/>
          <p:nvPr/>
        </p:nvSpPr>
        <p:spPr>
          <a:xfrm>
            <a:off x="5672127" y="3747868"/>
            <a:ext cx="571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  <a:defRPr cap="all"/>
            </a:pPr>
            <a:r>
              <a:rPr lang="fr-FR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https://www.youtube.com/watch?v=p0zmSfPC7k8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200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algn="ctr" fontAlgn="auto"/>
            <a:br>
              <a:rPr lang="fr-FR" sz="2000" b="1" dirty="0">
                <a:solidFill>
                  <a:srgbClr val="FFFFFF"/>
                </a:solidFill>
              </a:rPr>
            </a:br>
            <a:r>
              <a:rPr lang="fr-FR" sz="2000" b="1" dirty="0">
                <a:solidFill>
                  <a:srgbClr val="FFFFFF"/>
                </a:solidFill>
              </a:rPr>
              <a:t>RESSOURCES de WIMS</a:t>
            </a:r>
            <a:endParaRPr lang="fr-FR" sz="2000" dirty="0">
              <a:solidFill>
                <a:srgbClr val="FFFFFF"/>
              </a:solidFill>
            </a:endParaRPr>
          </a:p>
          <a:p>
            <a:pPr algn="ctr" fontAlgn="auto"/>
            <a:r>
              <a:rPr lang="fr-FR" sz="2000" b="1" dirty="0">
                <a:solidFill>
                  <a:srgbClr val="FFFFFF"/>
                </a:solidFill>
              </a:rPr>
              <a:t>EN RELATION AVEC</a:t>
            </a:r>
            <a:endParaRPr lang="fr-FR" sz="2000" dirty="0">
              <a:solidFill>
                <a:srgbClr val="FFFFFF"/>
              </a:solidFill>
            </a:endParaRPr>
          </a:p>
          <a:p>
            <a:pPr algn="ctr" fontAlgn="auto"/>
            <a:r>
              <a:rPr lang="fr-FR" sz="2000" b="1" dirty="0">
                <a:solidFill>
                  <a:srgbClr val="FFFFFF"/>
                </a:solidFill>
              </a:rPr>
              <a:t>LES PROGRAMMES</a:t>
            </a:r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6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fontAlgn="auto"/>
            <a:br>
              <a:rPr lang="fr-FR" sz="2000" b="1" dirty="0">
                <a:solidFill>
                  <a:srgbClr val="FFFFFF"/>
                </a:solidFill>
              </a:rPr>
            </a:br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s38">
            <a:extLst>
              <a:ext uri="{FF2B5EF4-FFF2-40B4-BE49-F238E27FC236}">
                <a16:creationId xmlns:a16="http://schemas.microsoft.com/office/drawing/2014/main" id="{F9B8F3E3-9938-4507-A393-614E4D4F27A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45080" y="1126218"/>
            <a:ext cx="6766526" cy="291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91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fontAlgn="auto"/>
            <a:br>
              <a:rPr lang="fr-FR" sz="2000" b="1" dirty="0">
                <a:solidFill>
                  <a:srgbClr val="FFFFFF"/>
                </a:solidFill>
              </a:rPr>
            </a:br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s40">
            <a:extLst>
              <a:ext uri="{FF2B5EF4-FFF2-40B4-BE49-F238E27FC236}">
                <a16:creationId xmlns:a16="http://schemas.microsoft.com/office/drawing/2014/main" id="{DCCB242D-91FB-4551-87EE-D93614ADF53D}"/>
              </a:ext>
            </a:extLst>
          </p:cNvPr>
          <p:cNvPicPr>
            <a:picLocks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593575" y="715493"/>
            <a:ext cx="6255402" cy="3787259"/>
          </a:xfrm>
          <a:prstGeom prst="rect">
            <a:avLst/>
          </a:prstGeom>
          <a:ln w="720">
            <a:solidFill>
              <a:srgbClr val="000000"/>
            </a:solidFill>
            <a:prstDash val="solid"/>
          </a:ln>
        </p:spPr>
      </p:pic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4EB28F14-892E-426D-864D-1D4A7482B75A}"/>
              </a:ext>
            </a:extLst>
          </p:cNvPr>
          <p:cNvSpPr/>
          <p:nvPr/>
        </p:nvSpPr>
        <p:spPr>
          <a:xfrm>
            <a:off x="5969698" y="4092305"/>
            <a:ext cx="249555" cy="170815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kern="150" dirty="0">
                <a:effectLst/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8311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fontAlgn="auto"/>
            <a:br>
              <a:rPr lang="fr-FR" sz="2000" b="1" dirty="0">
                <a:solidFill>
                  <a:srgbClr val="FFFFFF"/>
                </a:solidFill>
              </a:rPr>
            </a:br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b="1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  <a:p>
            <a:pPr fontAlgn="auto"/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s7">
            <a:extLst>
              <a:ext uri="{FF2B5EF4-FFF2-40B4-BE49-F238E27FC236}">
                <a16:creationId xmlns:a16="http://schemas.microsoft.com/office/drawing/2014/main" id="{40379551-F742-4DED-B6E5-7C9FAF2AE815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115387" y="2471886"/>
            <a:ext cx="7111413" cy="1456003"/>
          </a:xfrm>
          <a:prstGeom prst="rect">
            <a:avLst/>
          </a:prstGeom>
          <a:ln w="720">
            <a:solidFill>
              <a:srgbClr val="000000"/>
            </a:solidFill>
            <a:prstDash val="solid"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517E9DC-DFC7-4820-BEE7-D795652BCA3B}"/>
              </a:ext>
            </a:extLst>
          </p:cNvPr>
          <p:cNvSpPr/>
          <p:nvPr/>
        </p:nvSpPr>
        <p:spPr>
          <a:xfrm>
            <a:off x="5638760" y="1084229"/>
            <a:ext cx="4651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/>
            <a:r>
              <a:rPr lang="fr-FR" sz="2800" b="1" dirty="0">
                <a:solidFill>
                  <a:srgbClr val="000000"/>
                </a:solidFill>
                <a:highlight>
                  <a:srgbClr val="FFFF00"/>
                </a:highlight>
                <a:latin typeface="Raleway"/>
              </a:rPr>
              <a:t>STATISTIQUES EN SECONDE</a:t>
            </a:r>
            <a:endParaRPr lang="fr-FR" sz="28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145632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298</Words>
  <Application>Microsoft Office PowerPoint</Application>
  <PresentationFormat>Grand écran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Calibri</vt:lpstr>
      <vt:lpstr>Raleway</vt:lpstr>
      <vt:lpstr>Times New Roman</vt:lpstr>
      <vt:lpstr>Tw Cen MT</vt:lpstr>
      <vt:lpstr>Tw Cen MT Condensed</vt:lpstr>
      <vt:lpstr>Wingdings 3</vt:lpstr>
      <vt:lpstr>Intégral</vt:lpstr>
      <vt:lpstr>WINS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  <vt:lpstr>WIMS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WINS</dc:title>
  <dc:creator>Yanis Madoz</dc:creator>
  <cp:lastModifiedBy>Yanis Madoz</cp:lastModifiedBy>
  <cp:revision>4</cp:revision>
  <dcterms:created xsi:type="dcterms:W3CDTF">2019-11-22T18:01:42Z</dcterms:created>
  <dcterms:modified xsi:type="dcterms:W3CDTF">2019-11-22T18:25:47Z</dcterms:modified>
</cp:coreProperties>
</file>